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4" r:id="rId3"/>
    <p:sldId id="257" r:id="rId4"/>
    <p:sldId id="262" r:id="rId5"/>
    <p:sldId id="263" r:id="rId6"/>
    <p:sldId id="264" r:id="rId7"/>
    <p:sldId id="265" r:id="rId8"/>
    <p:sldId id="276" r:id="rId9"/>
    <p:sldId id="267" r:id="rId10"/>
    <p:sldId id="266" r:id="rId11"/>
    <p:sldId id="268" r:id="rId12"/>
    <p:sldId id="269" r:id="rId13"/>
    <p:sldId id="270" r:id="rId14"/>
    <p:sldId id="272" r:id="rId15"/>
    <p:sldId id="27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6898" autoAdjust="0"/>
  </p:normalViewPr>
  <p:slideViewPr>
    <p:cSldViewPr snapToGrid="0">
      <p:cViewPr varScale="1">
        <p:scale>
          <a:sx n="96" d="100"/>
          <a:sy n="96" d="100"/>
        </p:scale>
        <p:origin x="10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FDDFD21-6C45-4D98-BD6C-116C9080A0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01CCCE2-8774-4FC3-85F9-B966F87AA0F8}">
      <dgm:prSet/>
      <dgm:spPr/>
      <dgm:t>
        <a:bodyPr/>
        <a:lstStyle/>
        <a:p>
          <a:pPr>
            <a:lnSpc>
              <a:spcPct val="100000"/>
            </a:lnSpc>
          </a:pPr>
          <a:r>
            <a:rPr lang="en-US" dirty="0"/>
            <a:t>Usual answer to slow scripts: “Just use C. Or C++.”</a:t>
          </a:r>
        </a:p>
      </dgm:t>
    </dgm:pt>
    <dgm:pt modelId="{AD7B0E23-5D4F-4A14-8CAF-8851B19DC2CE}" type="parTrans" cxnId="{DD5797EE-C868-48B7-8C1E-72CFBEC0720C}">
      <dgm:prSet/>
      <dgm:spPr/>
      <dgm:t>
        <a:bodyPr/>
        <a:lstStyle/>
        <a:p>
          <a:endParaRPr lang="en-US"/>
        </a:p>
      </dgm:t>
    </dgm:pt>
    <dgm:pt modelId="{A43961DA-BC42-4AA1-8729-BA20BDE0A221}" type="sibTrans" cxnId="{DD5797EE-C868-48B7-8C1E-72CFBEC0720C}">
      <dgm:prSet/>
      <dgm:spPr/>
      <dgm:t>
        <a:bodyPr/>
        <a:lstStyle/>
        <a:p>
          <a:endParaRPr lang="en-US"/>
        </a:p>
      </dgm:t>
    </dgm:pt>
    <dgm:pt modelId="{9D982889-B77A-4933-ABF3-48B1B82B7579}">
      <dgm:prSet/>
      <dgm:spPr/>
      <dgm:t>
        <a:bodyPr/>
        <a:lstStyle/>
        <a:p>
          <a:pPr>
            <a:lnSpc>
              <a:spcPct val="100000"/>
            </a:lnSpc>
          </a:pPr>
          <a:r>
            <a:rPr lang="en-US"/>
            <a:t>Smaller systems</a:t>
          </a:r>
        </a:p>
      </dgm:t>
    </dgm:pt>
    <dgm:pt modelId="{3819EAD0-7AE0-4F88-919C-5C74938B3B61}" type="parTrans" cxnId="{E30B122B-6179-416B-A08F-5FBB2A6332EE}">
      <dgm:prSet/>
      <dgm:spPr/>
      <dgm:t>
        <a:bodyPr/>
        <a:lstStyle/>
        <a:p>
          <a:endParaRPr lang="en-US"/>
        </a:p>
      </dgm:t>
    </dgm:pt>
    <dgm:pt modelId="{F1C31F5A-6D1E-462D-8611-7D762905C138}" type="sibTrans" cxnId="{E30B122B-6179-416B-A08F-5FBB2A6332EE}">
      <dgm:prSet/>
      <dgm:spPr/>
      <dgm:t>
        <a:bodyPr/>
        <a:lstStyle/>
        <a:p>
          <a:endParaRPr lang="en-US"/>
        </a:p>
      </dgm:t>
    </dgm:pt>
    <dgm:pt modelId="{CE481E96-2911-4386-83C5-5F41395BAC36}">
      <dgm:prSet custT="1"/>
      <dgm:spPr/>
      <dgm:t>
        <a:bodyPr/>
        <a:lstStyle/>
        <a:p>
          <a:pPr>
            <a:lnSpc>
              <a:spcPct val="100000"/>
            </a:lnSpc>
          </a:pPr>
          <a:r>
            <a:rPr lang="en-US" sz="1200" dirty="0"/>
            <a:t>Raspberry Pi and other single board computers</a:t>
          </a:r>
        </a:p>
      </dgm:t>
    </dgm:pt>
    <dgm:pt modelId="{0CF30E66-8FAD-4DCC-9235-53A071A45DCF}" type="parTrans" cxnId="{87C415F7-8DD1-4E00-8623-008385FD0FCC}">
      <dgm:prSet/>
      <dgm:spPr/>
      <dgm:t>
        <a:bodyPr/>
        <a:lstStyle/>
        <a:p>
          <a:endParaRPr lang="en-US"/>
        </a:p>
      </dgm:t>
    </dgm:pt>
    <dgm:pt modelId="{680B83F5-54DE-4545-8DB8-E0686C0FDC75}" type="sibTrans" cxnId="{87C415F7-8DD1-4E00-8623-008385FD0FCC}">
      <dgm:prSet/>
      <dgm:spPr/>
      <dgm:t>
        <a:bodyPr/>
        <a:lstStyle/>
        <a:p>
          <a:endParaRPr lang="en-US"/>
        </a:p>
      </dgm:t>
    </dgm:pt>
    <dgm:pt modelId="{8A6534A1-9986-4CB1-895F-DE1BCC2CA785}">
      <dgm:prSet custT="1"/>
      <dgm:spPr/>
      <dgm:t>
        <a:bodyPr/>
        <a:lstStyle/>
        <a:p>
          <a:pPr>
            <a:lnSpc>
              <a:spcPct val="100000"/>
            </a:lnSpc>
          </a:pPr>
          <a:r>
            <a:rPr lang="en-US" sz="1200" dirty="0"/>
            <a:t>TX2 and Nano and other SBCs that do machine learning</a:t>
          </a:r>
        </a:p>
      </dgm:t>
    </dgm:pt>
    <dgm:pt modelId="{97B02E54-D192-4DBC-AA94-F0038D9DBD48}" type="parTrans" cxnId="{99A682BA-58F9-4774-9450-CC08B533DF12}">
      <dgm:prSet/>
      <dgm:spPr/>
      <dgm:t>
        <a:bodyPr/>
        <a:lstStyle/>
        <a:p>
          <a:endParaRPr lang="en-US"/>
        </a:p>
      </dgm:t>
    </dgm:pt>
    <dgm:pt modelId="{EA0BC844-93E7-45E0-877D-D57776CC403E}" type="sibTrans" cxnId="{99A682BA-58F9-4774-9450-CC08B533DF12}">
      <dgm:prSet/>
      <dgm:spPr/>
      <dgm:t>
        <a:bodyPr/>
        <a:lstStyle/>
        <a:p>
          <a:endParaRPr lang="en-US"/>
        </a:p>
      </dgm:t>
    </dgm:pt>
    <dgm:pt modelId="{9823394E-58BD-4F61-8C9E-EB812563548A}">
      <dgm:prSet custT="1"/>
      <dgm:spPr/>
      <dgm:t>
        <a:bodyPr/>
        <a:lstStyle/>
        <a:p>
          <a:pPr>
            <a:lnSpc>
              <a:spcPct val="100000"/>
            </a:lnSpc>
          </a:pPr>
          <a:r>
            <a:rPr lang="en-US" sz="1200" dirty="0"/>
            <a:t>CircuitPython and microcontrollers</a:t>
          </a:r>
        </a:p>
      </dgm:t>
    </dgm:pt>
    <dgm:pt modelId="{82E4FD06-7FEF-4683-B8BE-C7ACD621D483}" type="parTrans" cxnId="{E40478D4-1A74-4368-A2F6-C32E4732AA17}">
      <dgm:prSet/>
      <dgm:spPr/>
      <dgm:t>
        <a:bodyPr/>
        <a:lstStyle/>
        <a:p>
          <a:endParaRPr lang="en-US"/>
        </a:p>
      </dgm:t>
    </dgm:pt>
    <dgm:pt modelId="{08ABDA2D-D315-4CB5-9DED-7B1B262803F9}" type="sibTrans" cxnId="{E40478D4-1A74-4368-A2F6-C32E4732AA17}">
      <dgm:prSet/>
      <dgm:spPr/>
      <dgm:t>
        <a:bodyPr/>
        <a:lstStyle/>
        <a:p>
          <a:endParaRPr lang="en-US"/>
        </a:p>
      </dgm:t>
    </dgm:pt>
    <dgm:pt modelId="{68446DEF-8CF7-4BF6-BAAB-2DED9D0A61CB}">
      <dgm:prSet/>
      <dgm:spPr/>
      <dgm:t>
        <a:bodyPr/>
        <a:lstStyle/>
        <a:p>
          <a:pPr>
            <a:lnSpc>
              <a:spcPct val="100000"/>
            </a:lnSpc>
          </a:pPr>
          <a:r>
            <a:rPr lang="en-US" dirty="0"/>
            <a:t>Smarter systems</a:t>
          </a:r>
        </a:p>
      </dgm:t>
    </dgm:pt>
    <dgm:pt modelId="{AD2BEE99-BCDC-4271-AD1A-9FAF127552A3}" type="parTrans" cxnId="{873AD874-E4F0-4B7C-A52B-FF085909F045}">
      <dgm:prSet/>
      <dgm:spPr/>
      <dgm:t>
        <a:bodyPr/>
        <a:lstStyle/>
        <a:p>
          <a:endParaRPr lang="en-US"/>
        </a:p>
      </dgm:t>
    </dgm:pt>
    <dgm:pt modelId="{E95C2054-DF16-4FA2-A5F4-DADE7A42F03D}" type="sibTrans" cxnId="{873AD874-E4F0-4B7C-A52B-FF085909F045}">
      <dgm:prSet/>
      <dgm:spPr/>
      <dgm:t>
        <a:bodyPr/>
        <a:lstStyle/>
        <a:p>
          <a:endParaRPr lang="en-US"/>
        </a:p>
      </dgm:t>
    </dgm:pt>
    <dgm:pt modelId="{04D8BF5A-3466-47D6-A6C4-9298CC93F7F4}">
      <dgm:prSet custT="1"/>
      <dgm:spPr/>
      <dgm:t>
        <a:bodyPr/>
        <a:lstStyle/>
        <a:p>
          <a:pPr>
            <a:lnSpc>
              <a:spcPct val="100000"/>
            </a:lnSpc>
          </a:pPr>
          <a:r>
            <a:rPr lang="en-US" sz="1400" dirty="0"/>
            <a:t>AI: ML, DL, SVMs, all the acronyms</a:t>
          </a:r>
        </a:p>
      </dgm:t>
    </dgm:pt>
    <dgm:pt modelId="{90FF32DD-BF0F-4C56-A68E-61E3CB014B09}" type="parTrans" cxnId="{A8AF77A0-DC60-49BE-825C-F2B36BEDDDF8}">
      <dgm:prSet/>
      <dgm:spPr/>
      <dgm:t>
        <a:bodyPr/>
        <a:lstStyle/>
        <a:p>
          <a:endParaRPr lang="en-US"/>
        </a:p>
      </dgm:t>
    </dgm:pt>
    <dgm:pt modelId="{D0254698-14FB-4158-A27E-A18966A8F58B}" type="sibTrans" cxnId="{A8AF77A0-DC60-49BE-825C-F2B36BEDDDF8}">
      <dgm:prSet/>
      <dgm:spPr/>
      <dgm:t>
        <a:bodyPr/>
        <a:lstStyle/>
        <a:p>
          <a:endParaRPr lang="en-US"/>
        </a:p>
      </dgm:t>
    </dgm:pt>
    <dgm:pt modelId="{698833ED-5A5C-4598-931F-8486F2DABBDD}">
      <dgm:prSet custT="1"/>
      <dgm:spPr/>
      <dgm:t>
        <a:bodyPr/>
        <a:lstStyle/>
        <a:p>
          <a:pPr>
            <a:lnSpc>
              <a:spcPct val="100000"/>
            </a:lnSpc>
          </a:pPr>
          <a:r>
            <a:rPr lang="en-US" sz="1400" dirty="0"/>
            <a:t>Video processing</a:t>
          </a:r>
        </a:p>
      </dgm:t>
    </dgm:pt>
    <dgm:pt modelId="{70DACCA9-C648-4015-9794-9F1917E9AB0B}" type="parTrans" cxnId="{C75557A7-B33C-4017-B01C-AB7EE91FE290}">
      <dgm:prSet/>
      <dgm:spPr/>
      <dgm:t>
        <a:bodyPr/>
        <a:lstStyle/>
        <a:p>
          <a:endParaRPr lang="en-US"/>
        </a:p>
      </dgm:t>
    </dgm:pt>
    <dgm:pt modelId="{A596B68E-7567-487A-854E-706D7EB24D9B}" type="sibTrans" cxnId="{C75557A7-B33C-4017-B01C-AB7EE91FE290}">
      <dgm:prSet/>
      <dgm:spPr/>
      <dgm:t>
        <a:bodyPr/>
        <a:lstStyle/>
        <a:p>
          <a:endParaRPr lang="en-US"/>
        </a:p>
      </dgm:t>
    </dgm:pt>
    <dgm:pt modelId="{572C2607-E481-479A-B7DF-D363E0308BFC}" type="pres">
      <dgm:prSet presAssocID="{DFDDFD21-6C45-4D98-BD6C-116C9080A0E1}" presName="root" presStyleCnt="0">
        <dgm:presLayoutVars>
          <dgm:dir/>
          <dgm:resizeHandles val="exact"/>
        </dgm:presLayoutVars>
      </dgm:prSet>
      <dgm:spPr/>
    </dgm:pt>
    <dgm:pt modelId="{D95BFB8F-3317-481E-B4DB-8A6F9B9D5DBB}" type="pres">
      <dgm:prSet presAssocID="{201CCCE2-8774-4FC3-85F9-B966F87AA0F8}" presName="compNode" presStyleCnt="0"/>
      <dgm:spPr/>
    </dgm:pt>
    <dgm:pt modelId="{0E1F747F-C313-4A22-BF15-92E8593768E9}" type="pres">
      <dgm:prSet presAssocID="{201CCCE2-8774-4FC3-85F9-B966F87AA0F8}" presName="bgRect" presStyleLbl="bgShp" presStyleIdx="0" presStyleCnt="3"/>
      <dgm:spPr/>
    </dgm:pt>
    <dgm:pt modelId="{951CC7B8-352F-4E97-B8C1-0EA2B2E16812}" type="pres">
      <dgm:prSet presAssocID="{201CCCE2-8774-4FC3-85F9-B966F87AA0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F7393225-8A20-489C-9D40-733FAC9D4A22}" type="pres">
      <dgm:prSet presAssocID="{201CCCE2-8774-4FC3-85F9-B966F87AA0F8}" presName="spaceRect" presStyleCnt="0"/>
      <dgm:spPr/>
    </dgm:pt>
    <dgm:pt modelId="{6ADC245B-4F05-4E88-AB31-54D104C80020}" type="pres">
      <dgm:prSet presAssocID="{201CCCE2-8774-4FC3-85F9-B966F87AA0F8}" presName="parTx" presStyleLbl="revTx" presStyleIdx="0" presStyleCnt="5">
        <dgm:presLayoutVars>
          <dgm:chMax val="0"/>
          <dgm:chPref val="0"/>
        </dgm:presLayoutVars>
      </dgm:prSet>
      <dgm:spPr/>
    </dgm:pt>
    <dgm:pt modelId="{CE8ACC61-FFE6-4948-B30D-94BFA75EC99F}" type="pres">
      <dgm:prSet presAssocID="{A43961DA-BC42-4AA1-8729-BA20BDE0A221}" presName="sibTrans" presStyleCnt="0"/>
      <dgm:spPr/>
    </dgm:pt>
    <dgm:pt modelId="{23ECDCC3-35DE-4732-BAF8-44043FD8D712}" type="pres">
      <dgm:prSet presAssocID="{9D982889-B77A-4933-ABF3-48B1B82B7579}" presName="compNode" presStyleCnt="0"/>
      <dgm:spPr/>
    </dgm:pt>
    <dgm:pt modelId="{133C785A-53E5-4EF9-9FE9-ADC92A57FF3E}" type="pres">
      <dgm:prSet presAssocID="{9D982889-B77A-4933-ABF3-48B1B82B7579}" presName="bgRect" presStyleLbl="bgShp" presStyleIdx="1" presStyleCnt="3"/>
      <dgm:spPr/>
    </dgm:pt>
    <dgm:pt modelId="{F93797B6-8242-498C-A54E-61C2667C245F}" type="pres">
      <dgm:prSet presAssocID="{9D982889-B77A-4933-ABF3-48B1B82B75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4B30363-67C0-4D82-90E5-56DE9D1D8AF7}" type="pres">
      <dgm:prSet presAssocID="{9D982889-B77A-4933-ABF3-48B1B82B7579}" presName="spaceRect" presStyleCnt="0"/>
      <dgm:spPr/>
    </dgm:pt>
    <dgm:pt modelId="{E7489910-45CE-4989-90F1-EF8F2D1A8A4D}" type="pres">
      <dgm:prSet presAssocID="{9D982889-B77A-4933-ABF3-48B1B82B7579}" presName="parTx" presStyleLbl="revTx" presStyleIdx="1" presStyleCnt="5">
        <dgm:presLayoutVars>
          <dgm:chMax val="0"/>
          <dgm:chPref val="0"/>
        </dgm:presLayoutVars>
      </dgm:prSet>
      <dgm:spPr/>
    </dgm:pt>
    <dgm:pt modelId="{F50474C4-2EC6-4B10-AC45-235022BD37B9}" type="pres">
      <dgm:prSet presAssocID="{9D982889-B77A-4933-ABF3-48B1B82B7579}" presName="desTx" presStyleLbl="revTx" presStyleIdx="2" presStyleCnt="5">
        <dgm:presLayoutVars/>
      </dgm:prSet>
      <dgm:spPr/>
    </dgm:pt>
    <dgm:pt modelId="{E63136F4-DF6A-40E7-AEB5-26526A6CA33B}" type="pres">
      <dgm:prSet presAssocID="{F1C31F5A-6D1E-462D-8611-7D762905C138}" presName="sibTrans" presStyleCnt="0"/>
      <dgm:spPr/>
    </dgm:pt>
    <dgm:pt modelId="{4CCE6FB8-2ABF-4EDD-9AC2-11FA87523965}" type="pres">
      <dgm:prSet presAssocID="{68446DEF-8CF7-4BF6-BAAB-2DED9D0A61CB}" presName="compNode" presStyleCnt="0"/>
      <dgm:spPr/>
    </dgm:pt>
    <dgm:pt modelId="{3995F84E-DF7F-4FFE-A9A6-4D349EC07F95}" type="pres">
      <dgm:prSet presAssocID="{68446DEF-8CF7-4BF6-BAAB-2DED9D0A61CB}" presName="bgRect" presStyleLbl="bgShp" presStyleIdx="2" presStyleCnt="3"/>
      <dgm:spPr/>
    </dgm:pt>
    <dgm:pt modelId="{D0F201FD-2093-4602-B07F-107D42ACE194}" type="pres">
      <dgm:prSet presAssocID="{68446DEF-8CF7-4BF6-BAAB-2DED9D0A61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F96CCEA0-AEFB-40B8-A208-E51418DB967D}" type="pres">
      <dgm:prSet presAssocID="{68446DEF-8CF7-4BF6-BAAB-2DED9D0A61CB}" presName="spaceRect" presStyleCnt="0"/>
      <dgm:spPr/>
    </dgm:pt>
    <dgm:pt modelId="{5B111661-7561-4C77-AC33-4F1F4DFE8DCF}" type="pres">
      <dgm:prSet presAssocID="{68446DEF-8CF7-4BF6-BAAB-2DED9D0A61CB}" presName="parTx" presStyleLbl="revTx" presStyleIdx="3" presStyleCnt="5">
        <dgm:presLayoutVars>
          <dgm:chMax val="0"/>
          <dgm:chPref val="0"/>
        </dgm:presLayoutVars>
      </dgm:prSet>
      <dgm:spPr/>
    </dgm:pt>
    <dgm:pt modelId="{93B5AA6A-02EE-42F2-BA86-69BCB9854731}" type="pres">
      <dgm:prSet presAssocID="{68446DEF-8CF7-4BF6-BAAB-2DED9D0A61CB}" presName="desTx" presStyleLbl="revTx" presStyleIdx="4" presStyleCnt="5">
        <dgm:presLayoutVars/>
      </dgm:prSet>
      <dgm:spPr/>
    </dgm:pt>
  </dgm:ptLst>
  <dgm:cxnLst>
    <dgm:cxn modelId="{0956AA1E-3A16-45CC-91F7-BAD482836740}" type="presOf" srcId="{68446DEF-8CF7-4BF6-BAAB-2DED9D0A61CB}" destId="{5B111661-7561-4C77-AC33-4F1F4DFE8DCF}" srcOrd="0" destOrd="0" presId="urn:microsoft.com/office/officeart/2018/2/layout/IconVerticalSolidList"/>
    <dgm:cxn modelId="{E30B122B-6179-416B-A08F-5FBB2A6332EE}" srcId="{DFDDFD21-6C45-4D98-BD6C-116C9080A0E1}" destId="{9D982889-B77A-4933-ABF3-48B1B82B7579}" srcOrd="1" destOrd="0" parTransId="{3819EAD0-7AE0-4F88-919C-5C74938B3B61}" sibTransId="{F1C31F5A-6D1E-462D-8611-7D762905C138}"/>
    <dgm:cxn modelId="{C3B99A30-8F35-403F-B4D2-66F6F764C84C}" type="presOf" srcId="{DFDDFD21-6C45-4D98-BD6C-116C9080A0E1}" destId="{572C2607-E481-479A-B7DF-D363E0308BFC}" srcOrd="0" destOrd="0" presId="urn:microsoft.com/office/officeart/2018/2/layout/IconVerticalSolidList"/>
    <dgm:cxn modelId="{BFD9A334-EC94-43EA-AF64-6BB523F9A144}" type="presOf" srcId="{698833ED-5A5C-4598-931F-8486F2DABBDD}" destId="{93B5AA6A-02EE-42F2-BA86-69BCB9854731}" srcOrd="0" destOrd="1" presId="urn:microsoft.com/office/officeart/2018/2/layout/IconVerticalSolidList"/>
    <dgm:cxn modelId="{244B3446-78C2-4266-AEA1-E1A4E01C8648}" type="presOf" srcId="{04D8BF5A-3466-47D6-A6C4-9298CC93F7F4}" destId="{93B5AA6A-02EE-42F2-BA86-69BCB9854731}" srcOrd="0" destOrd="0" presId="urn:microsoft.com/office/officeart/2018/2/layout/IconVerticalSolidList"/>
    <dgm:cxn modelId="{873AD874-E4F0-4B7C-A52B-FF085909F045}" srcId="{DFDDFD21-6C45-4D98-BD6C-116C9080A0E1}" destId="{68446DEF-8CF7-4BF6-BAAB-2DED9D0A61CB}" srcOrd="2" destOrd="0" parTransId="{AD2BEE99-BCDC-4271-AD1A-9FAF127552A3}" sibTransId="{E95C2054-DF16-4FA2-A5F4-DADE7A42F03D}"/>
    <dgm:cxn modelId="{7CA5D881-E2E7-47C4-960F-C97952C107C2}" type="presOf" srcId="{8A6534A1-9986-4CB1-895F-DE1BCC2CA785}" destId="{F50474C4-2EC6-4B10-AC45-235022BD37B9}" srcOrd="0" destOrd="1" presId="urn:microsoft.com/office/officeart/2018/2/layout/IconVerticalSolidList"/>
    <dgm:cxn modelId="{A8AF77A0-DC60-49BE-825C-F2B36BEDDDF8}" srcId="{68446DEF-8CF7-4BF6-BAAB-2DED9D0A61CB}" destId="{04D8BF5A-3466-47D6-A6C4-9298CC93F7F4}" srcOrd="0" destOrd="0" parTransId="{90FF32DD-BF0F-4C56-A68E-61E3CB014B09}" sibTransId="{D0254698-14FB-4158-A27E-A18966A8F58B}"/>
    <dgm:cxn modelId="{C75557A7-B33C-4017-B01C-AB7EE91FE290}" srcId="{68446DEF-8CF7-4BF6-BAAB-2DED9D0A61CB}" destId="{698833ED-5A5C-4598-931F-8486F2DABBDD}" srcOrd="1" destOrd="0" parTransId="{70DACCA9-C648-4015-9794-9F1917E9AB0B}" sibTransId="{A596B68E-7567-487A-854E-706D7EB24D9B}"/>
    <dgm:cxn modelId="{99A682BA-58F9-4774-9450-CC08B533DF12}" srcId="{9D982889-B77A-4933-ABF3-48B1B82B7579}" destId="{8A6534A1-9986-4CB1-895F-DE1BCC2CA785}" srcOrd="1" destOrd="0" parTransId="{97B02E54-D192-4DBC-AA94-F0038D9DBD48}" sibTransId="{EA0BC844-93E7-45E0-877D-D57776CC403E}"/>
    <dgm:cxn modelId="{E40478D4-1A74-4368-A2F6-C32E4732AA17}" srcId="{9D982889-B77A-4933-ABF3-48B1B82B7579}" destId="{9823394E-58BD-4F61-8C9E-EB812563548A}" srcOrd="2" destOrd="0" parTransId="{82E4FD06-7FEF-4683-B8BE-C7ACD621D483}" sibTransId="{08ABDA2D-D315-4CB5-9DED-7B1B262803F9}"/>
    <dgm:cxn modelId="{455206DC-64B2-4DC2-B107-5F0C6F1129A2}" type="presOf" srcId="{CE481E96-2911-4386-83C5-5F41395BAC36}" destId="{F50474C4-2EC6-4B10-AC45-235022BD37B9}" srcOrd="0" destOrd="0" presId="urn:microsoft.com/office/officeart/2018/2/layout/IconVerticalSolidList"/>
    <dgm:cxn modelId="{06D18DEA-51DF-45B8-B0EC-D943A328D517}" type="presOf" srcId="{201CCCE2-8774-4FC3-85F9-B966F87AA0F8}" destId="{6ADC245B-4F05-4E88-AB31-54D104C80020}" srcOrd="0" destOrd="0" presId="urn:microsoft.com/office/officeart/2018/2/layout/IconVerticalSolidList"/>
    <dgm:cxn modelId="{DD5797EE-C868-48B7-8C1E-72CFBEC0720C}" srcId="{DFDDFD21-6C45-4D98-BD6C-116C9080A0E1}" destId="{201CCCE2-8774-4FC3-85F9-B966F87AA0F8}" srcOrd="0" destOrd="0" parTransId="{AD7B0E23-5D4F-4A14-8CAF-8851B19DC2CE}" sibTransId="{A43961DA-BC42-4AA1-8729-BA20BDE0A221}"/>
    <dgm:cxn modelId="{3B6FCEF3-6B84-4399-9789-10ADF5E537A5}" type="presOf" srcId="{9D982889-B77A-4933-ABF3-48B1B82B7579}" destId="{E7489910-45CE-4989-90F1-EF8F2D1A8A4D}" srcOrd="0" destOrd="0" presId="urn:microsoft.com/office/officeart/2018/2/layout/IconVerticalSolidList"/>
    <dgm:cxn modelId="{87C415F7-8DD1-4E00-8623-008385FD0FCC}" srcId="{9D982889-B77A-4933-ABF3-48B1B82B7579}" destId="{CE481E96-2911-4386-83C5-5F41395BAC36}" srcOrd="0" destOrd="0" parTransId="{0CF30E66-8FAD-4DCC-9235-53A071A45DCF}" sibTransId="{680B83F5-54DE-4545-8DB8-E0686C0FDC75}"/>
    <dgm:cxn modelId="{11252AF8-6F6F-473D-BD18-DBDD95CDE2BB}" type="presOf" srcId="{9823394E-58BD-4F61-8C9E-EB812563548A}" destId="{F50474C4-2EC6-4B10-AC45-235022BD37B9}" srcOrd="0" destOrd="2" presId="urn:microsoft.com/office/officeart/2018/2/layout/IconVerticalSolidList"/>
    <dgm:cxn modelId="{00F9A661-5BDF-4F87-AC93-FC58F27AA5F0}" type="presParOf" srcId="{572C2607-E481-479A-B7DF-D363E0308BFC}" destId="{D95BFB8F-3317-481E-B4DB-8A6F9B9D5DBB}" srcOrd="0" destOrd="0" presId="urn:microsoft.com/office/officeart/2018/2/layout/IconVerticalSolidList"/>
    <dgm:cxn modelId="{1DA6AC17-92A8-46A2-944C-ADA02C1291F4}" type="presParOf" srcId="{D95BFB8F-3317-481E-B4DB-8A6F9B9D5DBB}" destId="{0E1F747F-C313-4A22-BF15-92E8593768E9}" srcOrd="0" destOrd="0" presId="urn:microsoft.com/office/officeart/2018/2/layout/IconVerticalSolidList"/>
    <dgm:cxn modelId="{5F12EC4D-5485-46B0-9D10-885C2EBB1804}" type="presParOf" srcId="{D95BFB8F-3317-481E-B4DB-8A6F9B9D5DBB}" destId="{951CC7B8-352F-4E97-B8C1-0EA2B2E16812}" srcOrd="1" destOrd="0" presId="urn:microsoft.com/office/officeart/2018/2/layout/IconVerticalSolidList"/>
    <dgm:cxn modelId="{C409C13B-CB5D-48BF-A8D7-204490DE5EE6}" type="presParOf" srcId="{D95BFB8F-3317-481E-B4DB-8A6F9B9D5DBB}" destId="{F7393225-8A20-489C-9D40-733FAC9D4A22}" srcOrd="2" destOrd="0" presId="urn:microsoft.com/office/officeart/2018/2/layout/IconVerticalSolidList"/>
    <dgm:cxn modelId="{F6A3F1B1-C383-4ABA-BE8A-0A01ECB00BE8}" type="presParOf" srcId="{D95BFB8F-3317-481E-B4DB-8A6F9B9D5DBB}" destId="{6ADC245B-4F05-4E88-AB31-54D104C80020}" srcOrd="3" destOrd="0" presId="urn:microsoft.com/office/officeart/2018/2/layout/IconVerticalSolidList"/>
    <dgm:cxn modelId="{6AC1CEC5-E2D8-4643-A9B2-D5597F9CA071}" type="presParOf" srcId="{572C2607-E481-479A-B7DF-D363E0308BFC}" destId="{CE8ACC61-FFE6-4948-B30D-94BFA75EC99F}" srcOrd="1" destOrd="0" presId="urn:microsoft.com/office/officeart/2018/2/layout/IconVerticalSolidList"/>
    <dgm:cxn modelId="{936019BA-1442-4CB2-9827-30A9C845C818}" type="presParOf" srcId="{572C2607-E481-479A-B7DF-D363E0308BFC}" destId="{23ECDCC3-35DE-4732-BAF8-44043FD8D712}" srcOrd="2" destOrd="0" presId="urn:microsoft.com/office/officeart/2018/2/layout/IconVerticalSolidList"/>
    <dgm:cxn modelId="{DA116101-D9F2-4733-9FDA-A9044C2E305E}" type="presParOf" srcId="{23ECDCC3-35DE-4732-BAF8-44043FD8D712}" destId="{133C785A-53E5-4EF9-9FE9-ADC92A57FF3E}" srcOrd="0" destOrd="0" presId="urn:microsoft.com/office/officeart/2018/2/layout/IconVerticalSolidList"/>
    <dgm:cxn modelId="{22661D94-4997-4040-B459-986BD55488BC}" type="presParOf" srcId="{23ECDCC3-35DE-4732-BAF8-44043FD8D712}" destId="{F93797B6-8242-498C-A54E-61C2667C245F}" srcOrd="1" destOrd="0" presId="urn:microsoft.com/office/officeart/2018/2/layout/IconVerticalSolidList"/>
    <dgm:cxn modelId="{2A51E849-8BDD-4887-949E-C145AA293131}" type="presParOf" srcId="{23ECDCC3-35DE-4732-BAF8-44043FD8D712}" destId="{54B30363-67C0-4D82-90E5-56DE9D1D8AF7}" srcOrd="2" destOrd="0" presId="urn:microsoft.com/office/officeart/2018/2/layout/IconVerticalSolidList"/>
    <dgm:cxn modelId="{6D7310E0-CF2D-48E9-B05C-A2965D9EB091}" type="presParOf" srcId="{23ECDCC3-35DE-4732-BAF8-44043FD8D712}" destId="{E7489910-45CE-4989-90F1-EF8F2D1A8A4D}" srcOrd="3" destOrd="0" presId="urn:microsoft.com/office/officeart/2018/2/layout/IconVerticalSolidList"/>
    <dgm:cxn modelId="{ED5FF031-255C-4BBC-8252-4A5A96188B1F}" type="presParOf" srcId="{23ECDCC3-35DE-4732-BAF8-44043FD8D712}" destId="{F50474C4-2EC6-4B10-AC45-235022BD37B9}" srcOrd="4" destOrd="0" presId="urn:microsoft.com/office/officeart/2018/2/layout/IconVerticalSolidList"/>
    <dgm:cxn modelId="{9374FC45-CBCE-4B8F-A6CF-DA63B9A78A34}" type="presParOf" srcId="{572C2607-E481-479A-B7DF-D363E0308BFC}" destId="{E63136F4-DF6A-40E7-AEB5-26526A6CA33B}" srcOrd="3" destOrd="0" presId="urn:microsoft.com/office/officeart/2018/2/layout/IconVerticalSolidList"/>
    <dgm:cxn modelId="{333E8B9D-0D39-49A6-A70B-316B1A5061D8}" type="presParOf" srcId="{572C2607-E481-479A-B7DF-D363E0308BFC}" destId="{4CCE6FB8-2ABF-4EDD-9AC2-11FA87523965}" srcOrd="4" destOrd="0" presId="urn:microsoft.com/office/officeart/2018/2/layout/IconVerticalSolidList"/>
    <dgm:cxn modelId="{358F9492-0BF5-49AA-824D-94B14FC92B6E}" type="presParOf" srcId="{4CCE6FB8-2ABF-4EDD-9AC2-11FA87523965}" destId="{3995F84E-DF7F-4FFE-A9A6-4D349EC07F95}" srcOrd="0" destOrd="0" presId="urn:microsoft.com/office/officeart/2018/2/layout/IconVerticalSolidList"/>
    <dgm:cxn modelId="{4301C37A-1CC4-4CE1-8FE0-C0FCB8C7711D}" type="presParOf" srcId="{4CCE6FB8-2ABF-4EDD-9AC2-11FA87523965}" destId="{D0F201FD-2093-4602-B07F-107D42ACE194}" srcOrd="1" destOrd="0" presId="urn:microsoft.com/office/officeart/2018/2/layout/IconVerticalSolidList"/>
    <dgm:cxn modelId="{17DE0B08-E15B-46E4-AA04-63EA1244F69F}" type="presParOf" srcId="{4CCE6FB8-2ABF-4EDD-9AC2-11FA87523965}" destId="{F96CCEA0-AEFB-40B8-A208-E51418DB967D}" srcOrd="2" destOrd="0" presId="urn:microsoft.com/office/officeart/2018/2/layout/IconVerticalSolidList"/>
    <dgm:cxn modelId="{D96A7604-5AF7-4731-B644-5B08B047B32F}" type="presParOf" srcId="{4CCE6FB8-2ABF-4EDD-9AC2-11FA87523965}" destId="{5B111661-7561-4C77-AC33-4F1F4DFE8DCF}" srcOrd="3" destOrd="0" presId="urn:microsoft.com/office/officeart/2018/2/layout/IconVerticalSolidList"/>
    <dgm:cxn modelId="{B2D38C47-2D14-4B26-9C3B-6629A418D63D}" type="presParOf" srcId="{4CCE6FB8-2ABF-4EDD-9AC2-11FA87523965}" destId="{93B5AA6A-02EE-42F2-BA86-69BCB985473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F747F-C313-4A22-BF15-92E8593768E9}">
      <dsp:nvSpPr>
        <dsp:cNvPr id="0" name=""/>
        <dsp:cNvSpPr/>
      </dsp:nvSpPr>
      <dsp:spPr>
        <a:xfrm>
          <a:off x="0" y="3591"/>
          <a:ext cx="6513603" cy="167949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1CC7B8-352F-4E97-B8C1-0EA2B2E16812}">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DC245B-4F05-4E88-AB31-54D104C80020}">
      <dsp:nvSpPr>
        <dsp:cNvPr id="0" name=""/>
        <dsp:cNvSpPr/>
      </dsp:nvSpPr>
      <dsp:spPr>
        <a:xfrm>
          <a:off x="1939820" y="3591"/>
          <a:ext cx="4571887"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dirty="0"/>
            <a:t>Usual answer to slow scripts: “Just use C. Or C++.”</a:t>
          </a:r>
        </a:p>
      </dsp:txBody>
      <dsp:txXfrm>
        <a:off x="1939820" y="3591"/>
        <a:ext cx="4571887" cy="1679498"/>
      </dsp:txXfrm>
    </dsp:sp>
    <dsp:sp modelId="{133C785A-53E5-4EF9-9FE9-ADC92A57FF3E}">
      <dsp:nvSpPr>
        <dsp:cNvPr id="0" name=""/>
        <dsp:cNvSpPr/>
      </dsp:nvSpPr>
      <dsp:spPr>
        <a:xfrm>
          <a:off x="0" y="2102963"/>
          <a:ext cx="6513603" cy="167949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797B6-8242-498C-A54E-61C2667C245F}">
      <dsp:nvSpPr>
        <dsp:cNvPr id="0" name=""/>
        <dsp:cNvSpPr/>
      </dsp:nvSpPr>
      <dsp:spPr>
        <a:xfrm>
          <a:off x="508048" y="2480851"/>
          <a:ext cx="923723" cy="9237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89910-45CE-4989-90F1-EF8F2D1A8A4D}">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a:t>Smaller systems</a:t>
          </a:r>
        </a:p>
      </dsp:txBody>
      <dsp:txXfrm>
        <a:off x="1939820" y="2102963"/>
        <a:ext cx="2931121" cy="1679498"/>
      </dsp:txXfrm>
    </dsp:sp>
    <dsp:sp modelId="{F50474C4-2EC6-4B10-AC45-235022BD37B9}">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533400">
            <a:lnSpc>
              <a:spcPct val="100000"/>
            </a:lnSpc>
            <a:spcBef>
              <a:spcPct val="0"/>
            </a:spcBef>
            <a:spcAft>
              <a:spcPct val="35000"/>
            </a:spcAft>
            <a:buNone/>
          </a:pPr>
          <a:r>
            <a:rPr lang="en-US" sz="1200" kern="1200" dirty="0"/>
            <a:t>Raspberry Pi and other single board computers</a:t>
          </a:r>
        </a:p>
        <a:p>
          <a:pPr marL="0" lvl="0" indent="0" algn="l" defTabSz="533400">
            <a:lnSpc>
              <a:spcPct val="100000"/>
            </a:lnSpc>
            <a:spcBef>
              <a:spcPct val="0"/>
            </a:spcBef>
            <a:spcAft>
              <a:spcPct val="35000"/>
            </a:spcAft>
            <a:buNone/>
          </a:pPr>
          <a:r>
            <a:rPr lang="en-US" sz="1200" kern="1200" dirty="0"/>
            <a:t>TX2 and Nano and other SBCs that do machine learning</a:t>
          </a:r>
        </a:p>
        <a:p>
          <a:pPr marL="0" lvl="0" indent="0" algn="l" defTabSz="533400">
            <a:lnSpc>
              <a:spcPct val="100000"/>
            </a:lnSpc>
            <a:spcBef>
              <a:spcPct val="0"/>
            </a:spcBef>
            <a:spcAft>
              <a:spcPct val="35000"/>
            </a:spcAft>
            <a:buNone/>
          </a:pPr>
          <a:r>
            <a:rPr lang="en-US" sz="1200" kern="1200" dirty="0"/>
            <a:t>CircuitPython and microcontrollers</a:t>
          </a:r>
        </a:p>
      </dsp:txBody>
      <dsp:txXfrm>
        <a:off x="4870942" y="2102963"/>
        <a:ext cx="1640765" cy="1679498"/>
      </dsp:txXfrm>
    </dsp:sp>
    <dsp:sp modelId="{3995F84E-DF7F-4FFE-A9A6-4D349EC07F95}">
      <dsp:nvSpPr>
        <dsp:cNvPr id="0" name=""/>
        <dsp:cNvSpPr/>
      </dsp:nvSpPr>
      <dsp:spPr>
        <a:xfrm>
          <a:off x="0" y="4202336"/>
          <a:ext cx="6513603" cy="167949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F201FD-2093-4602-B07F-107D42ACE194}">
      <dsp:nvSpPr>
        <dsp:cNvPr id="0" name=""/>
        <dsp:cNvSpPr/>
      </dsp:nvSpPr>
      <dsp:spPr>
        <a:xfrm>
          <a:off x="508048" y="4580223"/>
          <a:ext cx="923723" cy="9237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111661-7561-4C77-AC33-4F1F4DFE8DCF}">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100000"/>
            </a:lnSpc>
            <a:spcBef>
              <a:spcPct val="0"/>
            </a:spcBef>
            <a:spcAft>
              <a:spcPct val="35000"/>
            </a:spcAft>
            <a:buNone/>
          </a:pPr>
          <a:r>
            <a:rPr lang="en-US" sz="2500" kern="1200" dirty="0"/>
            <a:t>Smarter systems</a:t>
          </a:r>
        </a:p>
      </dsp:txBody>
      <dsp:txXfrm>
        <a:off x="1939820" y="4202336"/>
        <a:ext cx="2931121" cy="1679498"/>
      </dsp:txXfrm>
    </dsp:sp>
    <dsp:sp modelId="{93B5AA6A-02EE-42F2-BA86-69BCB9854731}">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622300">
            <a:lnSpc>
              <a:spcPct val="100000"/>
            </a:lnSpc>
            <a:spcBef>
              <a:spcPct val="0"/>
            </a:spcBef>
            <a:spcAft>
              <a:spcPct val="35000"/>
            </a:spcAft>
            <a:buNone/>
          </a:pPr>
          <a:r>
            <a:rPr lang="en-US" sz="1400" kern="1200" dirty="0"/>
            <a:t>AI: ML, DL, SVMs, all the acronyms</a:t>
          </a:r>
        </a:p>
        <a:p>
          <a:pPr marL="0" lvl="0" indent="0" algn="l" defTabSz="622300">
            <a:lnSpc>
              <a:spcPct val="100000"/>
            </a:lnSpc>
            <a:spcBef>
              <a:spcPct val="0"/>
            </a:spcBef>
            <a:spcAft>
              <a:spcPct val="35000"/>
            </a:spcAft>
            <a:buNone/>
          </a:pPr>
          <a:r>
            <a:rPr lang="en-US" sz="1400" kern="1200" dirty="0"/>
            <a:t>Video processing</a:t>
          </a:r>
        </a:p>
      </dsp:txBody>
      <dsp:txXfrm>
        <a:off x="4870942" y="4202336"/>
        <a:ext cx="1640765" cy="16794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1B71C-5396-48B9-A987-477CC967EE5C}" type="datetimeFigureOut">
              <a:rPr lang="en-US" smtClean="0"/>
              <a:t>7/10/19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F3DB4-0815-4812-82D0-BB0853DCCCF2}" type="slidenum">
              <a:rPr lang="en-US" smtClean="0"/>
              <a:t>‹#›</a:t>
            </a:fld>
            <a:endParaRPr lang="en-US"/>
          </a:p>
        </p:txBody>
      </p:sp>
    </p:spTree>
    <p:extLst>
      <p:ext uri="{BB962C8B-B14F-4D97-AF65-F5344CB8AC3E}">
        <p14:creationId xmlns:p14="http://schemas.microsoft.com/office/powerpoint/2010/main" val="2447684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a:t>
            </a:fld>
            <a:endParaRPr lang="en-US"/>
          </a:p>
        </p:txBody>
      </p:sp>
    </p:spTree>
    <p:extLst>
      <p:ext uri="{BB962C8B-B14F-4D97-AF65-F5344CB8AC3E}">
        <p14:creationId xmlns:p14="http://schemas.microsoft.com/office/powerpoint/2010/main" val="213387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about these?</a:t>
            </a:r>
          </a:p>
        </p:txBody>
      </p:sp>
      <p:sp>
        <p:nvSpPr>
          <p:cNvPr id="4" name="Slide Number Placeholder 3"/>
          <p:cNvSpPr>
            <a:spLocks noGrp="1"/>
          </p:cNvSpPr>
          <p:nvPr>
            <p:ph type="sldNum" sz="quarter" idx="5"/>
          </p:nvPr>
        </p:nvSpPr>
        <p:spPr/>
        <p:txBody>
          <a:bodyPr/>
          <a:lstStyle/>
          <a:p>
            <a:fld id="{286F3DB4-0815-4812-82D0-BB0853DCCCF2}" type="slidenum">
              <a:rPr lang="en-US" smtClean="0"/>
              <a:t>14</a:t>
            </a:fld>
            <a:endParaRPr lang="en-US"/>
          </a:p>
        </p:txBody>
      </p:sp>
    </p:spTree>
    <p:extLst>
      <p:ext uri="{BB962C8B-B14F-4D97-AF65-F5344CB8AC3E}">
        <p14:creationId xmlns:p14="http://schemas.microsoft.com/office/powerpoint/2010/main" val="3235430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InfoWorld: You answered critics who said that Python is too slow. You said every time you try to write something in Python, it is fast enough. Why is there criticism that it is too slow?</a:t>
            </a:r>
          </a:p>
          <a:p>
            <a:endParaRPr lang="en-US" dirty="0"/>
          </a:p>
          <a:p>
            <a:r>
              <a:rPr lang="en-US" dirty="0"/>
              <a:t>Van Rossum: What people of course do is they pick a tool and they build something incredible, and as part of the incredible thing they're building, they're doing crazy stuff, and sometimes some of the crazy stuff involves doing a whole bunch of computation, crawling through a graph of a billion social contacts or analyzing a trillion email messages or whatever.</a:t>
            </a:r>
          </a:p>
          <a:p>
            <a:endParaRPr lang="en-US" dirty="0"/>
          </a:p>
          <a:p>
            <a:r>
              <a:rPr lang="en-US" dirty="0"/>
              <a:t>At some point, you end up with one little piece of your system, as a whole, where you end up spending all your time. If you write that just as a sort of simple-minded Python loop, at some point you will see that that is the bottleneck in your system. It is usually much more effective to take that one piece and replace that one function or module with a little bit of code you wrote in C or C++ rather than rewriting your entire system in a faster language, because for most of what you're doing, the speed of the language is irrelevant.`</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2</a:t>
            </a:fld>
            <a:endParaRPr lang="en-US"/>
          </a:p>
        </p:txBody>
      </p:sp>
    </p:spTree>
    <p:extLst>
      <p:ext uri="{BB962C8B-B14F-4D97-AF65-F5344CB8AC3E}">
        <p14:creationId xmlns:p14="http://schemas.microsoft.com/office/powerpoint/2010/main" val="133329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nodding along to all of these and could explain them, well, you may be bored. On the other hand if you are giving me your WTF face right now, we are set, this will be great.</a:t>
            </a:r>
          </a:p>
        </p:txBody>
      </p:sp>
      <p:sp>
        <p:nvSpPr>
          <p:cNvPr id="4" name="Slide Number Placeholder 3"/>
          <p:cNvSpPr>
            <a:spLocks noGrp="1"/>
          </p:cNvSpPr>
          <p:nvPr>
            <p:ph type="sldNum" sz="quarter" idx="5"/>
          </p:nvPr>
        </p:nvSpPr>
        <p:spPr/>
        <p:txBody>
          <a:bodyPr/>
          <a:lstStyle/>
          <a:p>
            <a:fld id="{286F3DB4-0815-4812-82D0-BB0853DCCCF2}" type="slidenum">
              <a:rPr lang="en-US" smtClean="0"/>
              <a:t>3</a:t>
            </a:fld>
            <a:endParaRPr lang="en-US"/>
          </a:p>
        </p:txBody>
      </p:sp>
    </p:spTree>
    <p:extLst>
      <p:ext uri="{BB962C8B-B14F-4D97-AF65-F5344CB8AC3E}">
        <p14:creationId xmlns:p14="http://schemas.microsoft.com/office/powerpoint/2010/main" val="425658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of profiling is to find bottlenecks</a:t>
            </a:r>
          </a:p>
          <a:p>
            <a:r>
              <a:rPr lang="en-US" dirty="0"/>
              <a:t>And to tell you if you’ve made it better</a:t>
            </a:r>
          </a:p>
          <a:p>
            <a:endParaRPr lang="en-US" dirty="0"/>
          </a:p>
          <a:p>
            <a:r>
              <a:rPr lang="en-US" dirty="0"/>
              <a:t>Not going to talk about optimizing, really, depends very much on your code. There are techniques but usually it is about using the language features efficiently, choosing algorithms, and mostly using other peoples code.</a:t>
            </a:r>
          </a:p>
          <a:p>
            <a:endParaRPr lang="en-US" dirty="0"/>
          </a:p>
          <a:p>
            <a:r>
              <a:rPr lang="en-US" dirty="0"/>
              <a:t>But I need something to show you so let’s talk about digits of pi and stack overflow.</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5</a:t>
            </a:fld>
            <a:endParaRPr lang="en-US"/>
          </a:p>
        </p:txBody>
      </p:sp>
    </p:spTree>
    <p:extLst>
      <p:ext uri="{BB962C8B-B14F-4D97-AF65-F5344CB8AC3E}">
        <p14:creationId xmlns:p14="http://schemas.microsoft.com/office/powerpoint/2010/main" val="58811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python3</a:t>
            </a:r>
          </a:p>
          <a:p>
            <a:r>
              <a:rPr lang="en-US" dirty="0"/>
              <a:t>from </a:t>
            </a:r>
            <a:r>
              <a:rPr lang="en-US" dirty="0" err="1"/>
              <a:t>opt_timers</a:t>
            </a:r>
            <a:r>
              <a:rPr lang="en-US" dirty="0"/>
              <a:t> import *</a:t>
            </a:r>
          </a:p>
          <a:p>
            <a:endParaRPr lang="en-US" dirty="0"/>
          </a:p>
          <a:p>
            <a:r>
              <a:rPr lang="en-US" dirty="0"/>
              <a:t># Test to make sure they work</a:t>
            </a:r>
          </a:p>
          <a:p>
            <a:r>
              <a:rPr lang="en-US" dirty="0"/>
              <a:t>w3_soln.calcPi(100)</a:t>
            </a:r>
          </a:p>
          <a:p>
            <a:r>
              <a:rPr lang="en-US" dirty="0" err="1"/>
              <a:t>so_DeepakKeshari.calcPi</a:t>
            </a:r>
            <a:r>
              <a:rPr lang="en-US" dirty="0"/>
              <a:t>(100)</a:t>
            </a:r>
          </a:p>
          <a:p>
            <a:r>
              <a:rPr lang="en-US" dirty="0" err="1"/>
              <a:t>so_Martin_Thoma.calcPi</a:t>
            </a:r>
            <a:r>
              <a:rPr lang="en-US" dirty="0"/>
              <a:t>(100)</a:t>
            </a:r>
          </a:p>
          <a:p>
            <a:r>
              <a:rPr lang="en-US" dirty="0" err="1"/>
              <a:t>so_cdlane.calcPi</a:t>
            </a:r>
            <a:r>
              <a:rPr lang="en-US" dirty="0"/>
              <a:t>(100)</a:t>
            </a:r>
          </a:p>
          <a:p>
            <a:endParaRPr lang="en-US" dirty="0"/>
          </a:p>
          <a:p>
            <a:r>
              <a:rPr lang="en-US" dirty="0"/>
              <a:t># Let’s look at how to time it. Note that the print is outside the timer, even the diff time.</a:t>
            </a:r>
          </a:p>
          <a:p>
            <a:r>
              <a:rPr lang="en-US" dirty="0"/>
              <a:t>timer_test_1(100)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timer_test_1(1000)</a:t>
            </a:r>
          </a:p>
          <a:p>
            <a:endParaRPr lang="en-US" dirty="0"/>
          </a:p>
          <a:p>
            <a:r>
              <a:rPr lang="en-US" dirty="0"/>
              <a:t># It is a pain to do a bunch that way to let’s make a function to make it easier but we have to make sure our function is still good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timer_test_2(1000)</a:t>
            </a:r>
          </a:p>
          <a:p>
            <a:endParaRPr lang="en-US" dirty="0"/>
          </a:p>
          <a:p>
            <a:r>
              <a:rPr lang="en-US" dirty="0"/>
              <a:t># Let’s look at all four algorithms not what we’re pretty sure we are measuring the same thing each time</a:t>
            </a:r>
          </a:p>
          <a:p>
            <a:r>
              <a:rPr lang="en-US" dirty="0"/>
              <a:t>timer_test_3(1000)</a:t>
            </a:r>
          </a:p>
          <a:p>
            <a:endParaRPr lang="en-US" dirty="0"/>
          </a:p>
          <a:p>
            <a:r>
              <a:rPr lang="en-US" dirty="0"/>
              <a:t># That </a:t>
            </a:r>
            <a:r>
              <a:rPr lang="en-US" dirty="0" err="1"/>
              <a:t>cdlane</a:t>
            </a:r>
            <a:r>
              <a:rPr lang="en-US" dirty="0"/>
              <a:t> one… let’s try that with a higher number of digits of pi to make sure it is working</a:t>
            </a:r>
          </a:p>
          <a:p>
            <a:r>
              <a:rPr lang="en-US" sz="1200" b="0" kern="1200" dirty="0">
                <a:solidFill>
                  <a:schemeClr val="tx1"/>
                </a:solidFill>
                <a:effectLst/>
                <a:latin typeface="+mn-lt"/>
                <a:ea typeface="+mn-ea"/>
                <a:cs typeface="+mn-cs"/>
              </a:rPr>
              <a:t>timer_test_4(10000)</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Choosing between algorithms didn’t even have to look much at them. All so easy. </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6</a:t>
            </a:fld>
            <a:endParaRPr lang="en-US"/>
          </a:p>
        </p:txBody>
      </p:sp>
    </p:spTree>
    <p:extLst>
      <p:ext uri="{BB962C8B-B14F-4D97-AF65-F5344CB8AC3E}">
        <p14:creationId xmlns:p14="http://schemas.microsoft.com/office/powerpoint/2010/main" val="296624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Command line:</a:t>
            </a:r>
          </a:p>
          <a:p>
            <a:r>
              <a:rPr lang="en-US" sz="1200" b="0" kern="1200" dirty="0">
                <a:solidFill>
                  <a:schemeClr val="tx1"/>
                </a:solidFill>
                <a:effectLst/>
                <a:latin typeface="+mn-lt"/>
                <a:ea typeface="+mn-ea"/>
                <a:cs typeface="+mn-cs"/>
              </a:rPr>
              <a:t># python3 -m </a:t>
            </a:r>
            <a:r>
              <a:rPr lang="en-US" sz="1200" b="0" kern="1200" dirty="0" err="1">
                <a:solidFill>
                  <a:schemeClr val="tx1"/>
                </a:solidFill>
                <a:effectLst/>
                <a:latin typeface="+mn-lt"/>
                <a:ea typeface="+mn-ea"/>
                <a:cs typeface="+mn-cs"/>
              </a:rPr>
              <a:t>cProfile</a:t>
            </a:r>
            <a:r>
              <a:rPr lang="en-US" sz="1200" b="0" kern="1200" dirty="0">
                <a:solidFill>
                  <a:schemeClr val="tx1"/>
                </a:solidFill>
                <a:effectLst/>
                <a:latin typeface="+mn-lt"/>
                <a:ea typeface="+mn-ea"/>
                <a:cs typeface="+mn-cs"/>
              </a:rPr>
              <a:t> opt_profiler_built_in.py</a:t>
            </a:r>
          </a:p>
          <a:p>
            <a:r>
              <a:rPr lang="en-US" sz="1200" b="0" kern="1200" dirty="0">
                <a:solidFill>
                  <a:schemeClr val="tx1"/>
                </a:solidFill>
                <a:effectLst/>
                <a:latin typeface="+mn-lt"/>
                <a:ea typeface="+mn-ea"/>
                <a:cs typeface="+mn-cs"/>
              </a:rPr>
              <a:t># Ugly, hard to deal with, </a:t>
            </a:r>
            <a:r>
              <a:rPr lang="en-US" sz="1200" b="0" kern="1200" dirty="0" err="1">
                <a:solidFill>
                  <a:schemeClr val="tx1"/>
                </a:solidFill>
                <a:effectLst/>
                <a:latin typeface="+mn-lt"/>
                <a:ea typeface="+mn-ea"/>
                <a:cs typeface="+mn-cs"/>
              </a:rPr>
              <a:t>bleah</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python3 --help</a:t>
            </a:r>
          </a:p>
          <a:p>
            <a:r>
              <a:rPr lang="en-US" sz="1200" b="0" kern="1200" dirty="0">
                <a:solidFill>
                  <a:schemeClr val="tx1"/>
                </a:solidFill>
                <a:effectLst/>
                <a:latin typeface="+mn-lt"/>
                <a:ea typeface="+mn-ea"/>
                <a:cs typeface="+mn-cs"/>
              </a:rPr>
              <a:t># python3 -m </a:t>
            </a:r>
            <a:r>
              <a:rPr lang="en-US" sz="1200" b="0" kern="1200" dirty="0" err="1">
                <a:solidFill>
                  <a:schemeClr val="tx1"/>
                </a:solidFill>
                <a:effectLst/>
                <a:latin typeface="+mn-lt"/>
                <a:ea typeface="+mn-ea"/>
                <a:cs typeface="+mn-cs"/>
              </a:rPr>
              <a:t>cProfile</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output.cprof</a:t>
            </a:r>
            <a:r>
              <a:rPr lang="en-US" sz="1200" b="0" kern="1200" dirty="0">
                <a:solidFill>
                  <a:schemeClr val="tx1"/>
                </a:solidFill>
                <a:effectLst/>
                <a:latin typeface="+mn-lt"/>
                <a:ea typeface="+mn-ea"/>
                <a:cs typeface="+mn-cs"/>
              </a:rPr>
              <a:t> opt_profiler_built_in.py</a:t>
            </a:r>
          </a:p>
          <a:p>
            <a:r>
              <a:rPr lang="en-US" sz="1200" b="0" kern="1200" dirty="0">
                <a:solidFill>
                  <a:schemeClr val="tx1"/>
                </a:solidFill>
                <a:effectLst/>
                <a:latin typeface="+mn-lt"/>
                <a:ea typeface="+mn-ea"/>
                <a:cs typeface="+mn-cs"/>
              </a:rPr>
              <a:t># lots we can do with that </a:t>
            </a:r>
            <a:r>
              <a:rPr lang="en-US" sz="1200" b="0" kern="1200" dirty="0" err="1">
                <a:solidFill>
                  <a:schemeClr val="tx1"/>
                </a:solidFill>
                <a:effectLst/>
                <a:latin typeface="+mn-lt"/>
                <a:ea typeface="+mn-ea"/>
                <a:cs typeface="+mn-cs"/>
              </a:rPr>
              <a:t>cprof</a:t>
            </a:r>
            <a:r>
              <a:rPr lang="en-US" sz="1200" b="0" kern="1200" dirty="0">
                <a:solidFill>
                  <a:schemeClr val="tx1"/>
                </a:solidFill>
                <a:effectLst/>
                <a:latin typeface="+mn-lt"/>
                <a:ea typeface="+mn-ea"/>
                <a:cs typeface="+mn-cs"/>
              </a:rPr>
              <a:t> file, it is a standard format lots of tools use…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Let’s look at these </a:t>
            </a:r>
            <a:r>
              <a:rPr lang="en-US" sz="1200" b="0" kern="1200" dirty="0" err="1">
                <a:solidFill>
                  <a:schemeClr val="tx1"/>
                </a:solidFill>
                <a:effectLst/>
                <a:latin typeface="+mn-lt"/>
                <a:ea typeface="+mn-ea"/>
                <a:cs typeface="+mn-cs"/>
              </a:rPr>
              <a:t>cprof</a:t>
            </a:r>
            <a:r>
              <a:rPr lang="en-US" sz="1200" b="0" kern="1200" dirty="0">
                <a:solidFill>
                  <a:schemeClr val="tx1"/>
                </a:solidFill>
                <a:effectLst/>
                <a:latin typeface="+mn-lt"/>
                <a:ea typeface="+mn-ea"/>
                <a:cs typeface="+mn-cs"/>
              </a:rPr>
              <a:t> files in python</a:t>
            </a: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pstats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 = </a:t>
            </a:r>
            <a:r>
              <a:rPr lang="en-US" sz="1200" b="0" kern="1200" dirty="0" err="1">
                <a:solidFill>
                  <a:schemeClr val="tx1"/>
                </a:solidFill>
                <a:effectLst/>
                <a:latin typeface="+mn-lt"/>
                <a:ea typeface="+mn-ea"/>
                <a:cs typeface="+mn-cs"/>
              </a:rPr>
              <a:t>pstats.Stats</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output.cprof</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p.strip_dirs</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sort_stats</a:t>
            </a:r>
            <a:r>
              <a:rPr lang="en-US" sz="1200" b="0" kern="1200" dirty="0">
                <a:solidFill>
                  <a:schemeClr val="tx1"/>
                </a:solidFill>
                <a:effectLst/>
                <a:latin typeface="+mn-lt"/>
                <a:ea typeface="+mn-ea"/>
                <a:cs typeface="+mn-cs"/>
              </a:rPr>
              <a:t>(-1).</a:t>
            </a:r>
            <a:r>
              <a:rPr lang="en-US" sz="1200" b="0" kern="1200" dirty="0" err="1">
                <a:solidFill>
                  <a:schemeClr val="tx1"/>
                </a:solidFill>
                <a:effectLst/>
                <a:latin typeface="+mn-lt"/>
                <a:ea typeface="+mn-ea"/>
                <a:cs typeface="+mn-cs"/>
              </a:rPr>
              <a:t>print_stats</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p.sort_stats</a:t>
            </a:r>
            <a:r>
              <a:rPr lang="en-US" sz="1200" b="0" kern="1200" dirty="0">
                <a:solidFill>
                  <a:schemeClr val="tx1"/>
                </a:solidFill>
                <a:effectLst/>
                <a:latin typeface="+mn-lt"/>
                <a:ea typeface="+mn-ea"/>
                <a:cs typeface="+mn-cs"/>
              </a:rPr>
              <a:t>('cumulative').</a:t>
            </a:r>
            <a:r>
              <a:rPr lang="en-US" sz="1200" b="0" kern="1200" dirty="0" err="1">
                <a:solidFill>
                  <a:schemeClr val="tx1"/>
                </a:solidFill>
                <a:effectLst/>
                <a:latin typeface="+mn-lt"/>
                <a:ea typeface="+mn-ea"/>
                <a:cs typeface="+mn-cs"/>
              </a:rPr>
              <a:t>print_stats</a:t>
            </a:r>
            <a:r>
              <a:rPr lang="en-US" sz="1200" b="0" kern="1200" dirty="0">
                <a:solidFill>
                  <a:schemeClr val="tx1"/>
                </a:solidFill>
                <a:effectLst/>
                <a:latin typeface="+mn-lt"/>
                <a:ea typeface="+mn-ea"/>
                <a:cs typeface="+mn-cs"/>
              </a:rPr>
              <a:t>(10)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can run the same profiling from inside a python script or shell as well:</a:t>
            </a: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cProfile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so_DeepakKeshari</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cProfile.run</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so_DeepakKeshari.calcPi</a:t>
            </a:r>
            <a:r>
              <a:rPr lang="en-US" sz="1200" b="0" kern="1200" dirty="0">
                <a:solidFill>
                  <a:schemeClr val="tx1"/>
                </a:solidFill>
                <a:effectLst/>
                <a:latin typeface="+mn-lt"/>
                <a:ea typeface="+mn-ea"/>
                <a:cs typeface="+mn-cs"/>
              </a:rPr>
              <a:t>(100)’, ‘output2.cprof’)</a:t>
            </a:r>
          </a:p>
          <a:p>
            <a:r>
              <a:rPr lang="en-US" sz="1200" b="0" kern="1200" dirty="0">
                <a:solidFill>
                  <a:schemeClr val="tx1"/>
                </a:solidFill>
                <a:effectLst/>
                <a:latin typeface="+mn-lt"/>
                <a:ea typeface="+mn-ea"/>
                <a:cs typeface="+mn-cs"/>
              </a:rPr>
              <a:t># another </a:t>
            </a:r>
            <a:r>
              <a:rPr lang="en-US" sz="1200" b="0" kern="1200" dirty="0" err="1">
                <a:solidFill>
                  <a:schemeClr val="tx1"/>
                </a:solidFill>
                <a:effectLst/>
                <a:latin typeface="+mn-lt"/>
                <a:ea typeface="+mn-ea"/>
                <a:cs typeface="+mn-cs"/>
              </a:rPr>
              <a:t>cprof</a:t>
            </a:r>
            <a:r>
              <a:rPr lang="en-US" sz="1200" b="0" kern="1200" dirty="0">
                <a:solidFill>
                  <a:schemeClr val="tx1"/>
                </a:solidFill>
                <a:effectLst/>
                <a:latin typeface="+mn-lt"/>
                <a:ea typeface="+mn-ea"/>
                <a:cs typeface="+mn-cs"/>
              </a:rPr>
              <a:t> file!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Not going to look at it but we could… or we could do this with areas of codes or functions</a:t>
            </a:r>
          </a:p>
          <a:p>
            <a:r>
              <a:rPr lang="en-US" sz="1200" b="0" kern="1200" dirty="0">
                <a:solidFill>
                  <a:schemeClr val="tx1"/>
                </a:solidFill>
                <a:effectLst/>
                <a:latin typeface="+mn-lt"/>
                <a:ea typeface="+mn-ea"/>
                <a:cs typeface="+mn-cs"/>
              </a:rPr>
              <a:t># Though there is a better way:</a:t>
            </a:r>
          </a:p>
          <a:p>
            <a:r>
              <a:rPr lang="en-US" sz="1200" b="0" kern="1200" dirty="0">
                <a:solidFill>
                  <a:schemeClr val="tx1"/>
                </a:solidFill>
                <a:effectLst/>
                <a:latin typeface="+mn-lt"/>
                <a:ea typeface="+mn-ea"/>
                <a:cs typeface="+mn-cs"/>
              </a:rPr>
              <a:t>import </a:t>
            </a:r>
            <a:r>
              <a:rPr lang="en-US" sz="1200" b="0" kern="1200" dirty="0" err="1">
                <a:solidFill>
                  <a:schemeClr val="tx1"/>
                </a:solidFill>
                <a:effectLst/>
                <a:latin typeface="+mn-lt"/>
                <a:ea typeface="+mn-ea"/>
                <a:cs typeface="+mn-cs"/>
              </a:rPr>
              <a:t>cProfile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pstats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io</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pr</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cProfile.Profile</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pr.enable</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so_DeepakKeshari.calcPi</a:t>
            </a:r>
            <a:r>
              <a:rPr lang="en-US" sz="1200" b="0" kern="1200" dirty="0">
                <a:solidFill>
                  <a:schemeClr val="tx1"/>
                </a:solidFill>
                <a:effectLst/>
                <a:latin typeface="+mn-lt"/>
                <a:ea typeface="+mn-ea"/>
                <a:cs typeface="+mn-cs"/>
              </a:rPr>
              <a:t>(500)</a:t>
            </a:r>
          </a:p>
          <a:p>
            <a:r>
              <a:rPr lang="en-US" sz="1200" b="0" kern="1200" dirty="0" err="1">
                <a:solidFill>
                  <a:schemeClr val="tx1"/>
                </a:solidFill>
                <a:effectLst/>
                <a:latin typeface="+mn-lt"/>
                <a:ea typeface="+mn-ea"/>
                <a:cs typeface="+mn-cs"/>
              </a:rPr>
              <a:t>pr.disable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 = </a:t>
            </a:r>
            <a:r>
              <a:rPr lang="en-US" sz="1200" b="0" kern="1200" dirty="0" err="1">
                <a:solidFill>
                  <a:schemeClr val="tx1"/>
                </a:solidFill>
                <a:effectLst/>
                <a:latin typeface="+mn-lt"/>
                <a:ea typeface="+mn-ea"/>
                <a:cs typeface="+mn-cs"/>
              </a:rPr>
              <a:t>io.StringIO</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sortby</a:t>
            </a:r>
            <a:r>
              <a:rPr lang="en-US" sz="1200" b="0" kern="1200" dirty="0">
                <a:solidFill>
                  <a:schemeClr val="tx1"/>
                </a:solidFill>
                <a:effectLst/>
                <a:latin typeface="+mn-lt"/>
                <a:ea typeface="+mn-ea"/>
                <a:cs typeface="+mn-cs"/>
              </a:rPr>
              <a:t> = 'cumulative'</a:t>
            </a:r>
          </a:p>
          <a:p>
            <a:r>
              <a:rPr lang="en-US" sz="1200" b="0" kern="1200" dirty="0" err="1">
                <a:solidFill>
                  <a:schemeClr val="tx1"/>
                </a:solidFill>
                <a:effectLst/>
                <a:latin typeface="+mn-lt"/>
                <a:ea typeface="+mn-ea"/>
                <a:cs typeface="+mn-cs"/>
              </a:rPr>
              <a:t>ps</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pstats.Stats</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pr</a:t>
            </a:r>
            <a:r>
              <a:rPr lang="en-US" sz="1200" b="0" kern="1200" dirty="0">
                <a:solidFill>
                  <a:schemeClr val="tx1"/>
                </a:solidFill>
                <a:effectLst/>
                <a:latin typeface="+mn-lt"/>
                <a:ea typeface="+mn-ea"/>
                <a:cs typeface="+mn-cs"/>
              </a:rPr>
              <a:t>, stream=s).</a:t>
            </a:r>
            <a:r>
              <a:rPr lang="en-US" sz="1200" b="0" kern="1200" dirty="0" err="1">
                <a:solidFill>
                  <a:schemeClr val="tx1"/>
                </a:solidFill>
                <a:effectLst/>
                <a:latin typeface="+mn-lt"/>
                <a:ea typeface="+mn-ea"/>
                <a:cs typeface="+mn-cs"/>
              </a:rPr>
              <a:t>sort_stats</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sortby</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ps.print_stats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print(</a:t>
            </a:r>
            <a:r>
              <a:rPr lang="en-US" sz="1200" b="0" kern="1200" dirty="0" err="1">
                <a:solidFill>
                  <a:schemeClr val="tx1"/>
                </a:solidFill>
                <a:effectLst/>
                <a:latin typeface="+mn-lt"/>
                <a:ea typeface="+mn-ea"/>
                <a:cs typeface="+mn-cs"/>
              </a:rPr>
              <a:t>s.getvalue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86F3DB4-0815-4812-82D0-BB0853DCCCF2}" type="slidenum">
              <a:rPr lang="en-US" smtClean="0"/>
              <a:t>7</a:t>
            </a:fld>
            <a:endParaRPr lang="en-US"/>
          </a:p>
        </p:txBody>
      </p:sp>
    </p:spTree>
    <p:extLst>
      <p:ext uri="{BB962C8B-B14F-4D97-AF65-F5344CB8AC3E}">
        <p14:creationId xmlns:p14="http://schemas.microsoft.com/office/powerpoint/2010/main" val="540892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apt-get install </a:t>
            </a:r>
            <a:r>
              <a:rPr lang="en-US" dirty="0" err="1"/>
              <a:t>kcachegrind</a:t>
            </a:r>
            <a:r>
              <a:rPr lang="en-US" dirty="0"/>
              <a:t>-converters</a:t>
            </a:r>
          </a:p>
          <a:p>
            <a:r>
              <a:rPr lang="en-US" dirty="0"/>
              <a:t>pyprof2calltree -k –I</a:t>
            </a:r>
          </a:p>
          <a:p>
            <a:endParaRPr lang="en-US" dirty="0"/>
          </a:p>
          <a:p>
            <a:r>
              <a:rPr lang="en-US" dirty="0"/>
              <a:t>Many excellent visual profilers!</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8</a:t>
            </a:fld>
            <a:endParaRPr lang="en-US"/>
          </a:p>
        </p:txBody>
      </p:sp>
    </p:spTree>
    <p:extLst>
      <p:ext uri="{BB962C8B-B14F-4D97-AF65-F5344CB8AC3E}">
        <p14:creationId xmlns:p14="http://schemas.microsoft.com/office/powerpoint/2010/main" val="1314417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threads. Why calculate one version of pi at a time, I have four processors.</a:t>
            </a:r>
          </a:p>
          <a:p>
            <a:endParaRPr lang="en-US" dirty="0"/>
          </a:p>
          <a:p>
            <a:r>
              <a:rPr lang="en-US" dirty="0"/>
              <a:t>GIL</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9</a:t>
            </a:fld>
            <a:endParaRPr lang="en-US"/>
          </a:p>
        </p:txBody>
      </p:sp>
    </p:spTree>
    <p:extLst>
      <p:ext uri="{BB962C8B-B14F-4D97-AF65-F5344CB8AC3E}">
        <p14:creationId xmlns:p14="http://schemas.microsoft.com/office/powerpoint/2010/main" val="217326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instead of following the processor through what it is doing, we could just ask it every once in awhile? Over enough time, it should work out.</a:t>
            </a:r>
          </a:p>
          <a:p>
            <a:endParaRPr lang="en-US" dirty="0"/>
          </a:p>
          <a:p>
            <a:r>
              <a:rPr lang="en-US" dirty="0"/>
              <a:t>Demonstrate a deterministically profiled system of drawing a butterfly. Loosely, each section is timed, like our original timer profilers.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Wing outline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Antenna</a:t>
            </a:r>
          </a:p>
          <a:p>
            <a:r>
              <a:rPr lang="en-US" dirty="0"/>
              <a:t>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Legs</a:t>
            </a:r>
          </a:p>
          <a:p>
            <a:r>
              <a:rPr lang="en-US" dirty="0"/>
              <a:t>Wing decoration</a:t>
            </a:r>
          </a:p>
          <a:p>
            <a:r>
              <a:rPr lang="en-US" dirty="0"/>
              <a:t>Other decoration</a:t>
            </a:r>
          </a:p>
          <a:p>
            <a:r>
              <a:rPr lang="en-US" dirty="0"/>
              <a:t>Background</a:t>
            </a:r>
          </a:p>
          <a:p>
            <a:endParaRPr lang="en-US" dirty="0"/>
          </a:p>
          <a:p>
            <a:r>
              <a:rPr lang="en-US" dirty="0"/>
              <a:t>Everyone, please pull out pen and paper or grab a marker and go to the board.</a:t>
            </a:r>
          </a:p>
          <a:p>
            <a:r>
              <a:rPr lang="en-US" dirty="0"/>
              <a:t>draw a butterfly</a:t>
            </a:r>
          </a:p>
          <a:p>
            <a:endParaRPr lang="en-US" dirty="0"/>
          </a:p>
          <a:p>
            <a:r>
              <a:rPr lang="en-US" dirty="0"/>
              <a:t>Stop a few times, important to not stop every second precisely because computers have clocks</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10</a:t>
            </a:fld>
            <a:endParaRPr lang="en-US"/>
          </a:p>
        </p:txBody>
      </p:sp>
    </p:spTree>
    <p:extLst>
      <p:ext uri="{BB962C8B-B14F-4D97-AF65-F5344CB8AC3E}">
        <p14:creationId xmlns:p14="http://schemas.microsoft.com/office/powerpoint/2010/main" val="1833204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E754-19BC-418A-A32A-D35824D0AF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9C1729-1675-4E98-8093-5171D5A0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3CB647-59BB-4D57-8A8B-94B64A002859}"/>
              </a:ext>
            </a:extLst>
          </p:cNvPr>
          <p:cNvSpPr>
            <a:spLocks noGrp="1"/>
          </p:cNvSpPr>
          <p:nvPr>
            <p:ph type="dt" sz="half" idx="10"/>
          </p:nvPr>
        </p:nvSpPr>
        <p:spPr/>
        <p:txBody>
          <a:bodyPr/>
          <a:lstStyle/>
          <a:p>
            <a:fld id="{0656EAE9-5113-4BAE-91D4-CE6B13714C7D}" type="datetimeFigureOut">
              <a:rPr lang="en-US" smtClean="0"/>
              <a:t>7/10/19</a:t>
            </a:fld>
            <a:endParaRPr lang="en-US"/>
          </a:p>
        </p:txBody>
      </p:sp>
      <p:sp>
        <p:nvSpPr>
          <p:cNvPr id="5" name="Footer Placeholder 4">
            <a:extLst>
              <a:ext uri="{FF2B5EF4-FFF2-40B4-BE49-F238E27FC236}">
                <a16:creationId xmlns:a16="http://schemas.microsoft.com/office/drawing/2014/main" id="{55EC81B3-6EC4-45E0-B961-A10FE2B0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24B88-7F95-4E45-BD20-B0BBBB593E5D}"/>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699412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5E13-717A-48A4-8254-2CFCDC95C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3D783B-1CE6-4E40-9CA5-C9A1783514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0C444D-4CC8-4EE7-9BA6-83B4C3EF5065}"/>
              </a:ext>
            </a:extLst>
          </p:cNvPr>
          <p:cNvSpPr>
            <a:spLocks noGrp="1"/>
          </p:cNvSpPr>
          <p:nvPr>
            <p:ph type="dt" sz="half" idx="10"/>
          </p:nvPr>
        </p:nvSpPr>
        <p:spPr/>
        <p:txBody>
          <a:bodyPr/>
          <a:lstStyle/>
          <a:p>
            <a:fld id="{0656EAE9-5113-4BAE-91D4-CE6B13714C7D}" type="datetimeFigureOut">
              <a:rPr lang="en-US" smtClean="0"/>
              <a:t>7/10/19</a:t>
            </a:fld>
            <a:endParaRPr lang="en-US"/>
          </a:p>
        </p:txBody>
      </p:sp>
      <p:sp>
        <p:nvSpPr>
          <p:cNvPr id="5" name="Footer Placeholder 4">
            <a:extLst>
              <a:ext uri="{FF2B5EF4-FFF2-40B4-BE49-F238E27FC236}">
                <a16:creationId xmlns:a16="http://schemas.microsoft.com/office/drawing/2014/main" id="{1FD9BBF6-688A-4745-AABA-D0D4AE27B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2C598-EB06-4C76-B1E4-C5CA3542011A}"/>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41289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C380C6-54C7-44C2-AC4B-61924C44E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2E9068-06E6-4289-9DC8-FDA27B925F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959B2-5998-4808-8C38-012F397D66E1}"/>
              </a:ext>
            </a:extLst>
          </p:cNvPr>
          <p:cNvSpPr>
            <a:spLocks noGrp="1"/>
          </p:cNvSpPr>
          <p:nvPr>
            <p:ph type="dt" sz="half" idx="10"/>
          </p:nvPr>
        </p:nvSpPr>
        <p:spPr/>
        <p:txBody>
          <a:bodyPr/>
          <a:lstStyle/>
          <a:p>
            <a:fld id="{0656EAE9-5113-4BAE-91D4-CE6B13714C7D}" type="datetimeFigureOut">
              <a:rPr lang="en-US" smtClean="0"/>
              <a:t>7/10/19</a:t>
            </a:fld>
            <a:endParaRPr lang="en-US"/>
          </a:p>
        </p:txBody>
      </p:sp>
      <p:sp>
        <p:nvSpPr>
          <p:cNvPr id="5" name="Footer Placeholder 4">
            <a:extLst>
              <a:ext uri="{FF2B5EF4-FFF2-40B4-BE49-F238E27FC236}">
                <a16:creationId xmlns:a16="http://schemas.microsoft.com/office/drawing/2014/main" id="{7571C5BC-1C8E-466C-AEC7-87DBAA10C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68575-0951-4D31-93B4-867026239917}"/>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64873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FCED-B2F2-41BD-86C9-E0483C242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FA8A9-D139-4284-88AE-A7C846FB8F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FD4D0-0EEC-46EE-86DF-D32348A48563}"/>
              </a:ext>
            </a:extLst>
          </p:cNvPr>
          <p:cNvSpPr>
            <a:spLocks noGrp="1"/>
          </p:cNvSpPr>
          <p:nvPr>
            <p:ph type="dt" sz="half" idx="10"/>
          </p:nvPr>
        </p:nvSpPr>
        <p:spPr/>
        <p:txBody>
          <a:bodyPr/>
          <a:lstStyle/>
          <a:p>
            <a:fld id="{0656EAE9-5113-4BAE-91D4-CE6B13714C7D}" type="datetimeFigureOut">
              <a:rPr lang="en-US" smtClean="0"/>
              <a:t>7/10/19</a:t>
            </a:fld>
            <a:endParaRPr lang="en-US"/>
          </a:p>
        </p:txBody>
      </p:sp>
      <p:sp>
        <p:nvSpPr>
          <p:cNvPr id="5" name="Footer Placeholder 4">
            <a:extLst>
              <a:ext uri="{FF2B5EF4-FFF2-40B4-BE49-F238E27FC236}">
                <a16:creationId xmlns:a16="http://schemas.microsoft.com/office/drawing/2014/main" id="{0DE4F662-3C12-4DF3-B65F-36DD6DFFA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6A346-D585-4CBE-9636-D3A941C87E94}"/>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682912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213E-A461-4873-9318-E1EA2E6DC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B995AF-AAB9-4D22-A8A1-87E71AF215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DC18C-C29A-4AC8-BFE2-53F0575AFC62}"/>
              </a:ext>
            </a:extLst>
          </p:cNvPr>
          <p:cNvSpPr>
            <a:spLocks noGrp="1"/>
          </p:cNvSpPr>
          <p:nvPr>
            <p:ph type="dt" sz="half" idx="10"/>
          </p:nvPr>
        </p:nvSpPr>
        <p:spPr/>
        <p:txBody>
          <a:bodyPr/>
          <a:lstStyle/>
          <a:p>
            <a:fld id="{0656EAE9-5113-4BAE-91D4-CE6B13714C7D}" type="datetimeFigureOut">
              <a:rPr lang="en-US" smtClean="0"/>
              <a:t>7/10/19</a:t>
            </a:fld>
            <a:endParaRPr lang="en-US"/>
          </a:p>
        </p:txBody>
      </p:sp>
      <p:sp>
        <p:nvSpPr>
          <p:cNvPr id="5" name="Footer Placeholder 4">
            <a:extLst>
              <a:ext uri="{FF2B5EF4-FFF2-40B4-BE49-F238E27FC236}">
                <a16:creationId xmlns:a16="http://schemas.microsoft.com/office/drawing/2014/main" id="{B61D96C0-C04A-45C1-A3BB-743616087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BD41D-6D7E-420F-9877-B11E618A6AD3}"/>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372270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F094-5861-424F-881C-CAFE9E98D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677B0-A040-4A85-A3A8-2BFB44B24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BEE2BD-9630-4B26-BDD8-D3E9B2417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006B17-9B47-4236-BE36-B1ECD96739B2}"/>
              </a:ext>
            </a:extLst>
          </p:cNvPr>
          <p:cNvSpPr>
            <a:spLocks noGrp="1"/>
          </p:cNvSpPr>
          <p:nvPr>
            <p:ph type="dt" sz="half" idx="10"/>
          </p:nvPr>
        </p:nvSpPr>
        <p:spPr/>
        <p:txBody>
          <a:bodyPr/>
          <a:lstStyle/>
          <a:p>
            <a:fld id="{0656EAE9-5113-4BAE-91D4-CE6B13714C7D}" type="datetimeFigureOut">
              <a:rPr lang="en-US" smtClean="0"/>
              <a:t>7/10/19</a:t>
            </a:fld>
            <a:endParaRPr lang="en-US"/>
          </a:p>
        </p:txBody>
      </p:sp>
      <p:sp>
        <p:nvSpPr>
          <p:cNvPr id="6" name="Footer Placeholder 5">
            <a:extLst>
              <a:ext uri="{FF2B5EF4-FFF2-40B4-BE49-F238E27FC236}">
                <a16:creationId xmlns:a16="http://schemas.microsoft.com/office/drawing/2014/main" id="{AA73D440-F429-4971-B2CE-AA9FB491B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9CB57-71CB-4C02-930C-39B755DDAA7F}"/>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14802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EFBE-D964-488C-9BCB-97E5B9B088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AD7393-22C0-4926-AED4-46D0E60AB7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997E79-3D51-4A44-BFFB-EEF490D84F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CACB21-0B71-46E8-AE24-E964AC521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EE1B92-5FAD-403B-9653-8E100E8F6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3AD982-CD9D-45DC-97E4-4B34AAFA5FAC}"/>
              </a:ext>
            </a:extLst>
          </p:cNvPr>
          <p:cNvSpPr>
            <a:spLocks noGrp="1"/>
          </p:cNvSpPr>
          <p:nvPr>
            <p:ph type="dt" sz="half" idx="10"/>
          </p:nvPr>
        </p:nvSpPr>
        <p:spPr/>
        <p:txBody>
          <a:bodyPr/>
          <a:lstStyle/>
          <a:p>
            <a:fld id="{0656EAE9-5113-4BAE-91D4-CE6B13714C7D}" type="datetimeFigureOut">
              <a:rPr lang="en-US" smtClean="0"/>
              <a:t>7/10/19</a:t>
            </a:fld>
            <a:endParaRPr lang="en-US"/>
          </a:p>
        </p:txBody>
      </p:sp>
      <p:sp>
        <p:nvSpPr>
          <p:cNvPr id="8" name="Footer Placeholder 7">
            <a:extLst>
              <a:ext uri="{FF2B5EF4-FFF2-40B4-BE49-F238E27FC236}">
                <a16:creationId xmlns:a16="http://schemas.microsoft.com/office/drawing/2014/main" id="{84CCAE1A-604C-4EE5-878F-5DC2B65786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C1BCB7-E88E-4F10-A0A0-FE3FE8AC03DD}"/>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801782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82B6-6FF2-492A-891D-2A210220DA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E86AC6-5A8C-429C-99AA-7487DE6B3BEB}"/>
              </a:ext>
            </a:extLst>
          </p:cNvPr>
          <p:cNvSpPr>
            <a:spLocks noGrp="1"/>
          </p:cNvSpPr>
          <p:nvPr>
            <p:ph type="dt" sz="half" idx="10"/>
          </p:nvPr>
        </p:nvSpPr>
        <p:spPr/>
        <p:txBody>
          <a:bodyPr/>
          <a:lstStyle/>
          <a:p>
            <a:fld id="{0656EAE9-5113-4BAE-91D4-CE6B13714C7D}" type="datetimeFigureOut">
              <a:rPr lang="en-US" smtClean="0"/>
              <a:t>7/10/19</a:t>
            </a:fld>
            <a:endParaRPr lang="en-US"/>
          </a:p>
        </p:txBody>
      </p:sp>
      <p:sp>
        <p:nvSpPr>
          <p:cNvPr id="4" name="Footer Placeholder 3">
            <a:extLst>
              <a:ext uri="{FF2B5EF4-FFF2-40B4-BE49-F238E27FC236}">
                <a16:creationId xmlns:a16="http://schemas.microsoft.com/office/drawing/2014/main" id="{930B8FE1-7703-45C2-AE77-FA4F79522A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64F444-C95F-4BDF-998F-00C4B22A6207}"/>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901365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36EF2D-F7B9-474D-8EB0-FBA3A5702F7E}"/>
              </a:ext>
            </a:extLst>
          </p:cNvPr>
          <p:cNvSpPr>
            <a:spLocks noGrp="1"/>
          </p:cNvSpPr>
          <p:nvPr>
            <p:ph type="dt" sz="half" idx="10"/>
          </p:nvPr>
        </p:nvSpPr>
        <p:spPr/>
        <p:txBody>
          <a:bodyPr/>
          <a:lstStyle/>
          <a:p>
            <a:fld id="{0656EAE9-5113-4BAE-91D4-CE6B13714C7D}" type="datetimeFigureOut">
              <a:rPr lang="en-US" smtClean="0"/>
              <a:t>7/10/19</a:t>
            </a:fld>
            <a:endParaRPr lang="en-US"/>
          </a:p>
        </p:txBody>
      </p:sp>
      <p:sp>
        <p:nvSpPr>
          <p:cNvPr id="3" name="Footer Placeholder 2">
            <a:extLst>
              <a:ext uri="{FF2B5EF4-FFF2-40B4-BE49-F238E27FC236}">
                <a16:creationId xmlns:a16="http://schemas.microsoft.com/office/drawing/2014/main" id="{1A32DC8D-65FE-4C69-AF12-429E1166B4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F9C60-0387-4702-A11C-8227736E21B1}"/>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45630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D651-2628-4D59-B0E0-C44C9432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F19790-4931-4909-802A-1C0C99940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E5E7E1-E859-4EBE-8598-5B80C11F2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24A0F-074E-47CE-BD66-03084F1384D4}"/>
              </a:ext>
            </a:extLst>
          </p:cNvPr>
          <p:cNvSpPr>
            <a:spLocks noGrp="1"/>
          </p:cNvSpPr>
          <p:nvPr>
            <p:ph type="dt" sz="half" idx="10"/>
          </p:nvPr>
        </p:nvSpPr>
        <p:spPr/>
        <p:txBody>
          <a:bodyPr/>
          <a:lstStyle/>
          <a:p>
            <a:fld id="{0656EAE9-5113-4BAE-91D4-CE6B13714C7D}" type="datetimeFigureOut">
              <a:rPr lang="en-US" smtClean="0"/>
              <a:t>7/10/19</a:t>
            </a:fld>
            <a:endParaRPr lang="en-US"/>
          </a:p>
        </p:txBody>
      </p:sp>
      <p:sp>
        <p:nvSpPr>
          <p:cNvPr id="6" name="Footer Placeholder 5">
            <a:extLst>
              <a:ext uri="{FF2B5EF4-FFF2-40B4-BE49-F238E27FC236}">
                <a16:creationId xmlns:a16="http://schemas.microsoft.com/office/drawing/2014/main" id="{1A31E3B1-DE79-4534-A8B0-F4288EAD9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EF93C3-DCD1-462E-8528-46E2597A31A8}"/>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897292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ED54-DD9D-4140-BF1B-798AE2CBE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9609A-68DB-4AFF-8EC3-EB4237EFE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BE150E-C0C9-441F-A5B4-C366FF0F4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A4B92A-329F-47FC-8B77-4A9C6A778022}"/>
              </a:ext>
            </a:extLst>
          </p:cNvPr>
          <p:cNvSpPr>
            <a:spLocks noGrp="1"/>
          </p:cNvSpPr>
          <p:nvPr>
            <p:ph type="dt" sz="half" idx="10"/>
          </p:nvPr>
        </p:nvSpPr>
        <p:spPr/>
        <p:txBody>
          <a:bodyPr/>
          <a:lstStyle/>
          <a:p>
            <a:fld id="{0656EAE9-5113-4BAE-91D4-CE6B13714C7D}" type="datetimeFigureOut">
              <a:rPr lang="en-US" smtClean="0"/>
              <a:t>7/10/19</a:t>
            </a:fld>
            <a:endParaRPr lang="en-US"/>
          </a:p>
        </p:txBody>
      </p:sp>
      <p:sp>
        <p:nvSpPr>
          <p:cNvPr id="6" name="Footer Placeholder 5">
            <a:extLst>
              <a:ext uri="{FF2B5EF4-FFF2-40B4-BE49-F238E27FC236}">
                <a16:creationId xmlns:a16="http://schemas.microsoft.com/office/drawing/2014/main" id="{0078FDD6-4E15-4C45-9190-ADAF73A312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5EF46-C635-44D8-A551-BF8B22B12358}"/>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183718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93D48-4830-4181-BD76-E3E9E9550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235E7-0103-49AB-AB53-300019ADB6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BDDFA-12B2-413D-8EAF-E094F0CA6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6EAE9-5113-4BAE-91D4-CE6B13714C7D}" type="datetimeFigureOut">
              <a:rPr lang="en-US" smtClean="0"/>
              <a:t>7/10/19</a:t>
            </a:fld>
            <a:endParaRPr lang="en-US"/>
          </a:p>
        </p:txBody>
      </p:sp>
      <p:sp>
        <p:nvSpPr>
          <p:cNvPr id="5" name="Footer Placeholder 4">
            <a:extLst>
              <a:ext uri="{FF2B5EF4-FFF2-40B4-BE49-F238E27FC236}">
                <a16:creationId xmlns:a16="http://schemas.microsoft.com/office/drawing/2014/main" id="{3F88B543-D5E6-48A8-92CB-0D583B0C5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A9BD6F-10BC-428A-8172-8912DA52E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6B03B-33CC-49F3-B7D2-A38B9FC80679}" type="slidenum">
              <a:rPr lang="en-US" smtClean="0"/>
              <a:t>‹#›</a:t>
            </a:fld>
            <a:endParaRPr lang="en-US"/>
          </a:p>
        </p:txBody>
      </p:sp>
    </p:spTree>
    <p:extLst>
      <p:ext uri="{BB962C8B-B14F-4D97-AF65-F5344CB8AC3E}">
        <p14:creationId xmlns:p14="http://schemas.microsoft.com/office/powerpoint/2010/main" val="2269139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www.weightymatters.ca/2014/10/what-actually-reading-that-fast-vs-slow.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docs.python.org/3.5/library/profile.html" TargetMode="External"/><Relationship Id="rId2" Type="http://schemas.openxmlformats.org/officeDocument/2006/relationships/hyperlink" Target="https://godbolt.org/" TargetMode="External"/><Relationship Id="rId1" Type="http://schemas.openxmlformats.org/officeDocument/2006/relationships/slideLayout" Target="../slideLayouts/slideLayout2.xml"/><Relationship Id="rId5" Type="http://schemas.openxmlformats.org/officeDocument/2006/relationships/hyperlink" Target="https://eng.uber.com/pyflame/" TargetMode="External"/><Relationship Id="rId4" Type="http://schemas.openxmlformats.org/officeDocument/2006/relationships/hyperlink" Target="https://julien.danjou.info/guide-to-python-profiling-cprofile-concrete-case-carbonar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hyperlink" Target="https://godbolt.org/"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profile.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1D192-279F-491E-998C-9BFD24796BF5}"/>
              </a:ext>
            </a:extLst>
          </p:cNvPr>
          <p:cNvSpPr>
            <a:spLocks noGrp="1"/>
          </p:cNvSpPr>
          <p:nvPr>
            <p:ph type="ctrTitle"/>
          </p:nvPr>
        </p:nvSpPr>
        <p:spPr>
          <a:xfrm>
            <a:off x="6746628" y="1783959"/>
            <a:ext cx="4645250" cy="2889114"/>
          </a:xfrm>
        </p:spPr>
        <p:txBody>
          <a:bodyPr anchor="b">
            <a:normAutofit/>
          </a:bodyPr>
          <a:lstStyle/>
          <a:p>
            <a:pPr algn="l"/>
            <a:r>
              <a:rPr lang="en-US"/>
              <a:t>Optimizing Python</a:t>
            </a:r>
          </a:p>
        </p:txBody>
      </p:sp>
      <p:sp>
        <p:nvSpPr>
          <p:cNvPr id="3" name="Subtitle 2">
            <a:extLst>
              <a:ext uri="{FF2B5EF4-FFF2-40B4-BE49-F238E27FC236}">
                <a16:creationId xmlns:a16="http://schemas.microsoft.com/office/drawing/2014/main" id="{9D17D625-8D50-4787-887B-23AFD5DFB78C}"/>
              </a:ext>
            </a:extLst>
          </p:cNvPr>
          <p:cNvSpPr>
            <a:spLocks noGrp="1"/>
          </p:cNvSpPr>
          <p:nvPr>
            <p:ph type="subTitle" idx="1"/>
          </p:nvPr>
        </p:nvSpPr>
        <p:spPr>
          <a:xfrm>
            <a:off x="6746627" y="4750893"/>
            <a:ext cx="4645250" cy="1147863"/>
          </a:xfrm>
        </p:spPr>
        <p:txBody>
          <a:bodyPr anchor="t">
            <a:normAutofit/>
          </a:bodyPr>
          <a:lstStyle/>
          <a:p>
            <a:pPr algn="l"/>
            <a:r>
              <a:rPr lang="en-US" sz="2000"/>
              <a:t>Faster, Smaller, and Lower Power</a:t>
            </a:r>
            <a:endParaRPr lang="en-US" sz="2000" dirty="0"/>
          </a:p>
        </p:txBody>
      </p:sp>
      <p:sp>
        <p:nvSpPr>
          <p:cNvPr id="23"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ground, animal, floor, invertebrate&#10;&#10;Description automatically generated">
            <a:extLst>
              <a:ext uri="{FF2B5EF4-FFF2-40B4-BE49-F238E27FC236}">
                <a16:creationId xmlns:a16="http://schemas.microsoft.com/office/drawing/2014/main" id="{1FBD3B33-7E22-4134-9741-B424C4590C9A}"/>
              </a:ext>
            </a:extLst>
          </p:cNvPr>
          <p:cNvPicPr>
            <a:picLocks noChangeAspect="1"/>
          </p:cNvPicPr>
          <p:nvPr/>
        </p:nvPicPr>
        <p:blipFill rotWithShape="1">
          <a:blip r:embed="rId3">
            <a:extLst>
              <a:ext uri="{28A0092B-C50C-407E-A947-70E740481C1C}">
                <a14:useLocalDpi xmlns:a14="http://schemas.microsoft.com/office/drawing/2010/main" val="0"/>
              </a:ext>
            </a:extLst>
          </a:blip>
          <a:srcRect l="15681" r="1090"/>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513914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B6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4D9109-0256-4140-9E2B-C079CB84D946}"/>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Deterministic vs Statistic</a:t>
            </a:r>
          </a:p>
        </p:txBody>
      </p:sp>
      <p:pic>
        <p:nvPicPr>
          <p:cNvPr id="8" name="Picture 7">
            <a:extLst>
              <a:ext uri="{FF2B5EF4-FFF2-40B4-BE49-F238E27FC236}">
                <a16:creationId xmlns:a16="http://schemas.microsoft.com/office/drawing/2014/main" id="{E7A824AF-4355-4E16-BC68-C0E3C03FAA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761"/>
          <a:stretch/>
        </p:blipFill>
        <p:spPr>
          <a:xfrm>
            <a:off x="327547" y="321733"/>
            <a:ext cx="7058306" cy="4107392"/>
          </a:xfrm>
          <a:prstGeom prst="rect">
            <a:avLst/>
          </a:prstGeom>
        </p:spPr>
      </p:pic>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6A73480-8A66-46E3-BBAB-0578F2857292}"/>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Deterministic:</a:t>
            </a:r>
          </a:p>
          <a:p>
            <a:pPr lvl="1"/>
            <a:r>
              <a:rPr lang="en-US" sz="2000">
                <a:solidFill>
                  <a:srgbClr val="FFFFFF"/>
                </a:solidFill>
              </a:rPr>
              <a:t>Follows processor through everything it does. </a:t>
            </a:r>
          </a:p>
          <a:p>
            <a:pPr lvl="1"/>
            <a:r>
              <a:rPr lang="en-US" sz="2000">
                <a:solidFill>
                  <a:srgbClr val="FFFFFF"/>
                </a:solidFill>
              </a:rPr>
              <a:t>Logical, orderly, slow</a:t>
            </a:r>
          </a:p>
          <a:p>
            <a:r>
              <a:rPr lang="en-US" sz="2000">
                <a:solidFill>
                  <a:srgbClr val="FFFFFF"/>
                </a:solidFill>
              </a:rPr>
              <a:t>Statistic:</a:t>
            </a:r>
          </a:p>
          <a:p>
            <a:pPr lvl="1"/>
            <a:r>
              <a:rPr lang="en-US" sz="2000">
                <a:solidFill>
                  <a:srgbClr val="FFFFFF"/>
                </a:solidFill>
              </a:rPr>
              <a:t>Interrupts CPU: what are you doing now? What about now? Now? Now?</a:t>
            </a:r>
          </a:p>
          <a:p>
            <a:pPr lvl="1"/>
            <a:r>
              <a:rPr lang="en-US" sz="2000">
                <a:solidFill>
                  <a:srgbClr val="FFFFFF"/>
                </a:solidFill>
              </a:rPr>
              <a:t>Better for threads, big programs</a:t>
            </a:r>
          </a:p>
        </p:txBody>
      </p:sp>
      <p:sp>
        <p:nvSpPr>
          <p:cNvPr id="9" name="TextBox 8">
            <a:extLst>
              <a:ext uri="{FF2B5EF4-FFF2-40B4-BE49-F238E27FC236}">
                <a16:creationId xmlns:a16="http://schemas.microsoft.com/office/drawing/2014/main" id="{897124C2-ECBE-41BB-88DF-BAFA4A09E800}"/>
              </a:ext>
            </a:extLst>
          </p:cNvPr>
          <p:cNvSpPr txBox="1"/>
          <p:nvPr/>
        </p:nvSpPr>
        <p:spPr>
          <a:xfrm>
            <a:off x="4926526" y="422907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weightymatters.ca/2014/10/what-actually-reading-that-fast-vs-slow.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922417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68D2-FAC9-4697-B1ED-3FF2D8AB0DC2}"/>
              </a:ext>
            </a:extLst>
          </p:cNvPr>
          <p:cNvSpPr>
            <a:spLocks noGrp="1"/>
          </p:cNvSpPr>
          <p:nvPr>
            <p:ph type="title"/>
          </p:nvPr>
        </p:nvSpPr>
        <p:spPr/>
        <p:txBody>
          <a:bodyPr/>
          <a:lstStyle/>
          <a:p>
            <a:r>
              <a:rPr lang="en-US" dirty="0"/>
              <a:t>Statistical Profilers </a:t>
            </a:r>
          </a:p>
        </p:txBody>
      </p:sp>
      <p:sp>
        <p:nvSpPr>
          <p:cNvPr id="3" name="Content Placeholder 2">
            <a:extLst>
              <a:ext uri="{FF2B5EF4-FFF2-40B4-BE49-F238E27FC236}">
                <a16:creationId xmlns:a16="http://schemas.microsoft.com/office/drawing/2014/main" id="{6643DE75-A2C7-4C3E-BE79-5C26887B8547}"/>
              </a:ext>
            </a:extLst>
          </p:cNvPr>
          <p:cNvSpPr>
            <a:spLocks noGrp="1"/>
          </p:cNvSpPr>
          <p:nvPr>
            <p:ph idx="1"/>
          </p:nvPr>
        </p:nvSpPr>
        <p:spPr/>
        <p:txBody>
          <a:bodyPr/>
          <a:lstStyle/>
          <a:p>
            <a:r>
              <a:rPr lang="en-US" dirty="0"/>
              <a:t>Viz</a:t>
            </a:r>
          </a:p>
          <a:p>
            <a:endParaRPr lang="en-US" dirty="0"/>
          </a:p>
        </p:txBody>
      </p:sp>
    </p:spTree>
    <p:extLst>
      <p:ext uri="{BB962C8B-B14F-4D97-AF65-F5344CB8AC3E}">
        <p14:creationId xmlns:p14="http://schemas.microsoft.com/office/powerpoint/2010/main" val="155999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00C0E-7329-4695-9FED-A618835FCE82}"/>
              </a:ext>
            </a:extLst>
          </p:cNvPr>
          <p:cNvSpPr>
            <a:spLocks noGrp="1"/>
          </p:cNvSpPr>
          <p:nvPr>
            <p:ph type="title"/>
          </p:nvPr>
        </p:nvSpPr>
        <p:spPr/>
        <p:txBody>
          <a:bodyPr/>
          <a:lstStyle/>
          <a:p>
            <a:r>
              <a:rPr lang="en-US" dirty="0"/>
              <a:t>Linux tools?</a:t>
            </a:r>
          </a:p>
        </p:txBody>
      </p:sp>
      <p:sp>
        <p:nvSpPr>
          <p:cNvPr id="3" name="Content Placeholder 2">
            <a:extLst>
              <a:ext uri="{FF2B5EF4-FFF2-40B4-BE49-F238E27FC236}">
                <a16:creationId xmlns:a16="http://schemas.microsoft.com/office/drawing/2014/main" id="{96FBACF5-8B6E-4D8E-AACE-1B161868AD71}"/>
              </a:ext>
            </a:extLst>
          </p:cNvPr>
          <p:cNvSpPr>
            <a:spLocks noGrp="1"/>
          </p:cNvSpPr>
          <p:nvPr>
            <p:ph idx="1"/>
          </p:nvPr>
        </p:nvSpPr>
        <p:spPr>
          <a:xfrm>
            <a:off x="838200" y="1825625"/>
            <a:ext cx="10515600" cy="4351338"/>
          </a:xfrm>
        </p:spPr>
        <p:txBody>
          <a:bodyPr/>
          <a:lstStyle/>
          <a:p>
            <a:r>
              <a:rPr lang="en-US" dirty="0"/>
              <a:t>top</a:t>
            </a:r>
          </a:p>
          <a:p>
            <a:pPr lvl="1"/>
            <a:r>
              <a:rPr lang="en-US" dirty="0"/>
              <a:t>Remember: only optimize the bottlenecks</a:t>
            </a:r>
          </a:p>
          <a:p>
            <a:r>
              <a:rPr lang="en-US" dirty="0"/>
              <a:t>perf</a:t>
            </a:r>
          </a:p>
          <a:p>
            <a:endParaRPr lang="en-US" dirty="0"/>
          </a:p>
          <a:p>
            <a:endParaRPr lang="en-US" dirty="0"/>
          </a:p>
        </p:txBody>
      </p:sp>
    </p:spTree>
    <p:extLst>
      <p:ext uri="{BB962C8B-B14F-4D97-AF65-F5344CB8AC3E}">
        <p14:creationId xmlns:p14="http://schemas.microsoft.com/office/powerpoint/2010/main" val="2183302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A79A-7E23-4619-85D0-671EC732B0F2}"/>
              </a:ext>
            </a:extLst>
          </p:cNvPr>
          <p:cNvSpPr>
            <a:spLocks noGrp="1"/>
          </p:cNvSpPr>
          <p:nvPr>
            <p:ph type="title"/>
          </p:nvPr>
        </p:nvSpPr>
        <p:spPr/>
        <p:txBody>
          <a:bodyPr/>
          <a:lstStyle/>
          <a:p>
            <a:r>
              <a:rPr lang="en-US" dirty="0"/>
              <a:t>GPIOs and oscilloscopes</a:t>
            </a:r>
          </a:p>
        </p:txBody>
      </p:sp>
      <p:sp>
        <p:nvSpPr>
          <p:cNvPr id="3" name="Content Placeholder 2">
            <a:extLst>
              <a:ext uri="{FF2B5EF4-FFF2-40B4-BE49-F238E27FC236}">
                <a16:creationId xmlns:a16="http://schemas.microsoft.com/office/drawing/2014/main" id="{6A75A9D3-5FBB-4E60-8B51-A1B1A151648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67912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rock&#10;&#10;Description automatically generated">
            <a:extLst>
              <a:ext uri="{FF2B5EF4-FFF2-40B4-BE49-F238E27FC236}">
                <a16:creationId xmlns:a16="http://schemas.microsoft.com/office/drawing/2014/main" id="{4AFF067E-7FE2-4A9D-AD88-4FCD6115AD03}"/>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93" r="19089"/>
          <a:stretch/>
        </p:blipFill>
        <p:spPr>
          <a:xfrm>
            <a:off x="5827687" y="10"/>
            <a:ext cx="6394152" cy="6857990"/>
          </a:xfrm>
          <a:prstGeom prst="rect">
            <a:avLst/>
          </a:prstGeom>
        </p:spPr>
      </p:pic>
      <p:pic>
        <p:nvPicPr>
          <p:cNvPr id="16"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BC05646D-4D7D-4896-9C48-6AA5B96557A2}"/>
              </a:ext>
            </a:extLst>
          </p:cNvPr>
          <p:cNvSpPr>
            <a:spLocks noGrp="1"/>
          </p:cNvSpPr>
          <p:nvPr>
            <p:ph type="title"/>
          </p:nvPr>
        </p:nvSpPr>
        <p:spPr>
          <a:xfrm>
            <a:off x="694465" y="256233"/>
            <a:ext cx="5505367" cy="1311664"/>
          </a:xfrm>
        </p:spPr>
        <p:txBody>
          <a:bodyPr>
            <a:normAutofit/>
          </a:bodyPr>
          <a:lstStyle/>
          <a:p>
            <a:r>
              <a:rPr lang="en-US" dirty="0">
                <a:solidFill>
                  <a:srgbClr val="000000"/>
                </a:solidFill>
              </a:rPr>
              <a:t>What does it all mean?</a:t>
            </a:r>
          </a:p>
        </p:txBody>
      </p:sp>
      <p:sp>
        <p:nvSpPr>
          <p:cNvPr id="3" name="Content Placeholder 2">
            <a:extLst>
              <a:ext uri="{FF2B5EF4-FFF2-40B4-BE49-F238E27FC236}">
                <a16:creationId xmlns:a16="http://schemas.microsoft.com/office/drawing/2014/main" id="{09F7357B-B9AD-4C15-9278-E392F839C296}"/>
              </a:ext>
            </a:extLst>
          </p:cNvPr>
          <p:cNvSpPr>
            <a:spLocks noGrp="1"/>
          </p:cNvSpPr>
          <p:nvPr>
            <p:ph idx="1"/>
          </p:nvPr>
        </p:nvSpPr>
        <p:spPr>
          <a:xfrm>
            <a:off x="341646" y="1306286"/>
            <a:ext cx="5754354" cy="5295481"/>
          </a:xfrm>
        </p:spPr>
        <p:txBody>
          <a:bodyPr anchor="ctr">
            <a:normAutofit/>
          </a:bodyPr>
          <a:lstStyle/>
          <a:p>
            <a:r>
              <a:rPr lang="en-US" sz="2000" dirty="0">
                <a:solidFill>
                  <a:srgbClr val="000000"/>
                </a:solidFill>
              </a:rPr>
              <a:t>Python is interpreted, not compiled. It isn’t </a:t>
            </a:r>
            <a:r>
              <a:rPr lang="en-US" sz="2000" b="1" dirty="0">
                <a:solidFill>
                  <a:srgbClr val="000000"/>
                </a:solidFill>
              </a:rPr>
              <a:t>always</a:t>
            </a:r>
            <a:r>
              <a:rPr lang="en-US" sz="2000" dirty="0">
                <a:solidFill>
                  <a:srgbClr val="000000"/>
                </a:solidFill>
              </a:rPr>
              <a:t> slower.</a:t>
            </a:r>
          </a:p>
          <a:p>
            <a:r>
              <a:rPr lang="en-US" sz="2000" dirty="0">
                <a:solidFill>
                  <a:srgbClr val="000000"/>
                </a:solidFill>
              </a:rPr>
              <a:t>You should only optimize bottlenecks.</a:t>
            </a:r>
          </a:p>
          <a:p>
            <a:r>
              <a:rPr lang="en-US" sz="2000" dirty="0">
                <a:solidFill>
                  <a:srgbClr val="000000"/>
                </a:solidFill>
              </a:rPr>
              <a:t>Using print to profile your code is easy though slightly fussy.</a:t>
            </a:r>
          </a:p>
          <a:p>
            <a:r>
              <a:rPr lang="en-US" sz="2000" dirty="0">
                <a:solidFill>
                  <a:srgbClr val="000000"/>
                </a:solidFill>
              </a:rPr>
              <a:t>There is a built-in Python profiler that is pretty good.</a:t>
            </a:r>
          </a:p>
          <a:p>
            <a:r>
              <a:rPr lang="en-US" sz="2000" dirty="0">
                <a:solidFill>
                  <a:srgbClr val="000000"/>
                </a:solidFill>
              </a:rPr>
              <a:t>Threads make code go faster but profiling harder.</a:t>
            </a:r>
          </a:p>
          <a:p>
            <a:r>
              <a:rPr lang="en-US" sz="2000" dirty="0">
                <a:solidFill>
                  <a:srgbClr val="000000"/>
                </a:solidFill>
              </a:rPr>
              <a:t>Deterministic and statistical profilers each have their own place.</a:t>
            </a:r>
          </a:p>
          <a:p>
            <a:r>
              <a:rPr lang="en-US" sz="2000" dirty="0">
                <a:solidFill>
                  <a:srgbClr val="000000"/>
                </a:solidFill>
              </a:rPr>
              <a:t>Visualization is to profiling as graphs are to data.</a:t>
            </a:r>
          </a:p>
          <a:p>
            <a:r>
              <a:rPr lang="en-US" sz="2000" dirty="0">
                <a:solidFill>
                  <a:srgbClr val="000000"/>
                </a:solidFill>
              </a:rPr>
              <a:t>Linux tools may be more useful that Python profilers.</a:t>
            </a:r>
          </a:p>
          <a:p>
            <a:r>
              <a:rPr lang="en-US" sz="2000" dirty="0">
                <a:solidFill>
                  <a:srgbClr val="000000"/>
                </a:solidFill>
              </a:rPr>
              <a:t>GPIOs and oscilloscopes are more fun anyway.</a:t>
            </a:r>
          </a:p>
        </p:txBody>
      </p:sp>
    </p:spTree>
    <p:extLst>
      <p:ext uri="{BB962C8B-B14F-4D97-AF65-F5344CB8AC3E}">
        <p14:creationId xmlns:p14="http://schemas.microsoft.com/office/powerpoint/2010/main" val="3717097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267B-FA38-4CA2-9EA7-1400C63CEBF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F4594753-3196-4EAA-A558-3BE57FF3E2C4}"/>
              </a:ext>
            </a:extLst>
          </p:cNvPr>
          <p:cNvSpPr>
            <a:spLocks noGrp="1"/>
          </p:cNvSpPr>
          <p:nvPr>
            <p:ph idx="1"/>
          </p:nvPr>
        </p:nvSpPr>
        <p:spPr/>
        <p:txBody>
          <a:bodyPr/>
          <a:lstStyle/>
          <a:p>
            <a:r>
              <a:rPr lang="en-US" dirty="0">
                <a:hlinkClick r:id="rId2"/>
              </a:rPr>
              <a:t>https://godbolt.org/</a:t>
            </a:r>
            <a:endParaRPr lang="en-US" dirty="0"/>
          </a:p>
          <a:p>
            <a:r>
              <a:rPr lang="en-US" dirty="0">
                <a:hlinkClick r:id="rId3"/>
              </a:rPr>
              <a:t>https://docs.python.org/3.5/library/profile.html</a:t>
            </a:r>
            <a:endParaRPr lang="en-US" dirty="0"/>
          </a:p>
          <a:p>
            <a:r>
              <a:rPr lang="en-US" dirty="0">
                <a:hlinkClick r:id="rId4"/>
              </a:rPr>
              <a:t>https://julien.danjou.info/guide-to-python-profiling-cprofile-concrete-case-carbonara/</a:t>
            </a:r>
            <a:endParaRPr lang="en-US" dirty="0">
              <a:hlinkClick r:id="rId5"/>
            </a:endParaRPr>
          </a:p>
          <a:p>
            <a:r>
              <a:rPr lang="en-US" dirty="0">
                <a:hlinkClick r:id="rId5"/>
              </a:rPr>
              <a:t>https://eng.uber.com/pyflame/</a:t>
            </a:r>
            <a:endParaRPr lang="en-US" dirty="0"/>
          </a:p>
        </p:txBody>
      </p:sp>
    </p:spTree>
    <p:extLst>
      <p:ext uri="{BB962C8B-B14F-4D97-AF65-F5344CB8AC3E}">
        <p14:creationId xmlns:p14="http://schemas.microsoft.com/office/powerpoint/2010/main" val="375419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49CC-30DD-4DBC-8805-B441BB8A64A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3F17DB1-A603-48ED-9BBE-CA2B5BB41A58}"/>
              </a:ext>
            </a:extLst>
          </p:cNvPr>
          <p:cNvSpPr>
            <a:spLocks noGrp="1"/>
          </p:cNvSpPr>
          <p:nvPr>
            <p:ph idx="1"/>
          </p:nvPr>
        </p:nvSpPr>
        <p:spPr/>
        <p:txBody>
          <a:bodyPr/>
          <a:lstStyle/>
          <a:p>
            <a:r>
              <a:rPr lang="en-US" dirty="0"/>
              <a:t>Elecia White</a:t>
            </a:r>
          </a:p>
          <a:p>
            <a:r>
              <a:rPr lang="en-US" dirty="0"/>
              <a:t>Embedded: on iTunes, Spotify, embedded.fm</a:t>
            </a:r>
          </a:p>
          <a:p>
            <a:r>
              <a:rPr lang="en-US" dirty="0"/>
              <a:t>Logical Elegance, Inc.</a:t>
            </a:r>
          </a:p>
          <a:p>
            <a:r>
              <a:rPr lang="en-US" dirty="0"/>
              <a:t>Contact link on embedded.fm or contact link on logicalelegance.com</a:t>
            </a:r>
          </a:p>
          <a:p>
            <a:endParaRPr lang="en-US" dirty="0"/>
          </a:p>
        </p:txBody>
      </p:sp>
    </p:spTree>
    <p:extLst>
      <p:ext uri="{BB962C8B-B14F-4D97-AF65-F5344CB8AC3E}">
        <p14:creationId xmlns:p14="http://schemas.microsoft.com/office/powerpoint/2010/main" val="1736805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4BE2B4-8174-4B14-A54D-9B67E1A8C145}"/>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Why? Why are you optimizing?</a:t>
            </a:r>
            <a:br>
              <a:rPr lang="en-US" dirty="0">
                <a:solidFill>
                  <a:srgbClr val="FFFFFF"/>
                </a:solidFill>
              </a:rPr>
            </a:br>
            <a:r>
              <a:rPr lang="en-US" dirty="0">
                <a:solidFill>
                  <a:srgbClr val="FFFFFF"/>
                </a:solidFill>
              </a:rPr>
              <a:t>Why optimize Python? </a:t>
            </a:r>
          </a:p>
        </p:txBody>
      </p:sp>
      <p:graphicFrame>
        <p:nvGraphicFramePr>
          <p:cNvPr id="15" name="Content Placeholder 2">
            <a:extLst>
              <a:ext uri="{FF2B5EF4-FFF2-40B4-BE49-F238E27FC236}">
                <a16:creationId xmlns:a16="http://schemas.microsoft.com/office/drawing/2014/main" id="{A8183752-22CC-4F04-B25D-D8C90E4A7949}"/>
              </a:ext>
            </a:extLst>
          </p:cNvPr>
          <p:cNvGraphicFramePr>
            <a:graphicFrameLocks noGrp="1"/>
          </p:cNvGraphicFramePr>
          <p:nvPr>
            <p:ph idx="1"/>
            <p:extLst>
              <p:ext uri="{D42A27DB-BD31-4B8C-83A1-F6EECF244321}">
                <p14:modId xmlns:p14="http://schemas.microsoft.com/office/powerpoint/2010/main" val="37013567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7659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05646D-4D7D-4896-9C48-6AA5B96557A2}"/>
              </a:ext>
            </a:extLst>
          </p:cNvPr>
          <p:cNvSpPr>
            <a:spLocks noGrp="1"/>
          </p:cNvSpPr>
          <p:nvPr>
            <p:ph type="title"/>
          </p:nvPr>
        </p:nvSpPr>
        <p:spPr>
          <a:xfrm>
            <a:off x="5614876" y="802955"/>
            <a:ext cx="5457205" cy="1454051"/>
          </a:xfrm>
        </p:spPr>
        <p:txBody>
          <a:bodyPr>
            <a:normAutofit/>
          </a:bodyPr>
          <a:lstStyle/>
          <a:p>
            <a:r>
              <a:rPr lang="en-US" dirty="0">
                <a:solidFill>
                  <a:srgbClr val="000000"/>
                </a:solidFill>
              </a:rPr>
              <a:t>What does it all mean?</a:t>
            </a:r>
          </a:p>
        </p:txBody>
      </p:sp>
      <p:sp>
        <p:nvSpPr>
          <p:cNvPr id="30"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A09C748D-29D2-4330-A79B-A6BBC336BB91}"/>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4693" r="9113" b="1"/>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09F7357B-B9AD-4C15-9278-E392F839C296}"/>
              </a:ext>
            </a:extLst>
          </p:cNvPr>
          <p:cNvSpPr>
            <a:spLocks noGrp="1"/>
          </p:cNvSpPr>
          <p:nvPr>
            <p:ph idx="1"/>
          </p:nvPr>
        </p:nvSpPr>
        <p:spPr>
          <a:xfrm>
            <a:off x="5614876" y="2068830"/>
            <a:ext cx="6398054" cy="4617720"/>
          </a:xfrm>
        </p:spPr>
        <p:txBody>
          <a:bodyPr anchor="ctr">
            <a:normAutofit/>
          </a:bodyPr>
          <a:lstStyle/>
          <a:p>
            <a:r>
              <a:rPr lang="en-US" sz="1800" dirty="0">
                <a:solidFill>
                  <a:srgbClr val="000000"/>
                </a:solidFill>
              </a:rPr>
              <a:t>Python is interpreted, not compiled. It isn’t </a:t>
            </a:r>
            <a:r>
              <a:rPr lang="en-US" sz="1800" b="1" dirty="0">
                <a:solidFill>
                  <a:srgbClr val="000000"/>
                </a:solidFill>
              </a:rPr>
              <a:t>always</a:t>
            </a:r>
            <a:r>
              <a:rPr lang="en-US" sz="1800" dirty="0">
                <a:solidFill>
                  <a:srgbClr val="000000"/>
                </a:solidFill>
              </a:rPr>
              <a:t> slower.</a:t>
            </a:r>
          </a:p>
          <a:p>
            <a:r>
              <a:rPr lang="en-US" sz="1800" dirty="0">
                <a:solidFill>
                  <a:srgbClr val="000000"/>
                </a:solidFill>
              </a:rPr>
              <a:t>You should only optimize bottlenecks.</a:t>
            </a:r>
          </a:p>
          <a:p>
            <a:r>
              <a:rPr lang="en-US" sz="1800" dirty="0">
                <a:solidFill>
                  <a:srgbClr val="000000"/>
                </a:solidFill>
              </a:rPr>
              <a:t>Using print to profile your code is easy though slightly fussy.</a:t>
            </a:r>
          </a:p>
          <a:p>
            <a:r>
              <a:rPr lang="en-US" sz="1800" dirty="0">
                <a:solidFill>
                  <a:srgbClr val="000000"/>
                </a:solidFill>
              </a:rPr>
              <a:t>There is a built-in Python profiler that is pretty good.</a:t>
            </a:r>
          </a:p>
          <a:p>
            <a:r>
              <a:rPr lang="en-US" sz="1800" dirty="0">
                <a:solidFill>
                  <a:srgbClr val="000000"/>
                </a:solidFill>
              </a:rPr>
              <a:t>Threads make code go faster but profiling harder.</a:t>
            </a:r>
          </a:p>
          <a:p>
            <a:r>
              <a:rPr lang="en-US" sz="1800" dirty="0">
                <a:solidFill>
                  <a:srgbClr val="000000"/>
                </a:solidFill>
              </a:rPr>
              <a:t>Deterministic and statistical profilers each have their own place.</a:t>
            </a:r>
          </a:p>
          <a:p>
            <a:r>
              <a:rPr lang="en-US" sz="1800" dirty="0">
                <a:solidFill>
                  <a:srgbClr val="000000"/>
                </a:solidFill>
              </a:rPr>
              <a:t>Visualization is to profiling as graphs are to data.</a:t>
            </a:r>
          </a:p>
          <a:p>
            <a:r>
              <a:rPr lang="en-US" sz="1800" dirty="0">
                <a:solidFill>
                  <a:srgbClr val="000000"/>
                </a:solidFill>
              </a:rPr>
              <a:t>Linux tools may be more useful that Python profilers.</a:t>
            </a:r>
          </a:p>
          <a:p>
            <a:r>
              <a:rPr lang="en-US" sz="1800" dirty="0">
                <a:solidFill>
                  <a:srgbClr val="000000"/>
                </a:solidFill>
              </a:rPr>
              <a:t>GPIOs and oscilloscopes are more fun anyway.</a:t>
            </a:r>
          </a:p>
        </p:txBody>
      </p:sp>
    </p:spTree>
    <p:extLst>
      <p:ext uri="{BB962C8B-B14F-4D97-AF65-F5344CB8AC3E}">
        <p14:creationId xmlns:p14="http://schemas.microsoft.com/office/powerpoint/2010/main" val="1698262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2CDF-7625-42D8-B8C2-8B0723C9E004}"/>
              </a:ext>
            </a:extLst>
          </p:cNvPr>
          <p:cNvSpPr>
            <a:spLocks noGrp="1"/>
          </p:cNvSpPr>
          <p:nvPr>
            <p:ph type="title"/>
          </p:nvPr>
        </p:nvSpPr>
        <p:spPr>
          <a:xfrm>
            <a:off x="838200" y="365125"/>
            <a:ext cx="10515600" cy="1325563"/>
          </a:xfrm>
        </p:spPr>
        <p:txBody>
          <a:bodyPr>
            <a:normAutofit/>
          </a:bodyPr>
          <a:lstStyle/>
          <a:p>
            <a:r>
              <a:rPr lang="en-US"/>
              <a:t>Interpreted, not compiled</a:t>
            </a:r>
            <a:endParaRPr lang="en-US" dirty="0"/>
          </a:p>
        </p:txBody>
      </p:sp>
      <p:sp>
        <p:nvSpPr>
          <p:cNvPr id="3" name="Content Placeholder 2">
            <a:extLst>
              <a:ext uri="{FF2B5EF4-FFF2-40B4-BE49-F238E27FC236}">
                <a16:creationId xmlns:a16="http://schemas.microsoft.com/office/drawing/2014/main" id="{FD2BEB6C-D0E0-4615-A4C3-000E7E14A3CE}"/>
              </a:ext>
            </a:extLst>
          </p:cNvPr>
          <p:cNvSpPr>
            <a:spLocks noGrp="1"/>
          </p:cNvSpPr>
          <p:nvPr>
            <p:ph sz="half" idx="1"/>
          </p:nvPr>
        </p:nvSpPr>
        <p:spPr>
          <a:xfrm>
            <a:off x="838200" y="1825625"/>
            <a:ext cx="5181600" cy="4351338"/>
          </a:xfrm>
        </p:spPr>
        <p:txBody>
          <a:bodyPr>
            <a:normAutofit lnSpcReduction="10000"/>
          </a:bodyPr>
          <a:lstStyle/>
          <a:p>
            <a:r>
              <a:rPr lang="en-US" dirty="0"/>
              <a:t>Let’s look at Compiler Explorer: </a:t>
            </a:r>
            <a:r>
              <a:rPr lang="en-US" dirty="0">
                <a:hlinkClick r:id="rId2"/>
              </a:rPr>
              <a:t>Godbolt.org</a:t>
            </a:r>
            <a:endParaRPr lang="en-US" dirty="0"/>
          </a:p>
          <a:p>
            <a:pPr lvl="1"/>
            <a:endParaRPr lang="en-US" dirty="0"/>
          </a:p>
          <a:p>
            <a:r>
              <a:rPr lang="en-US" dirty="0"/>
              <a:t>C is compiled to machine code</a:t>
            </a:r>
          </a:p>
          <a:p>
            <a:pPr lvl="1"/>
            <a:r>
              <a:rPr lang="en-US" dirty="0"/>
              <a:t>Compilers are smart (</a:t>
            </a:r>
            <a:r>
              <a:rPr lang="en-US" dirty="0" err="1"/>
              <a:t>er</a:t>
            </a:r>
            <a:r>
              <a:rPr lang="en-US" dirty="0"/>
              <a:t> than me)</a:t>
            </a:r>
          </a:p>
          <a:p>
            <a:endParaRPr lang="en-US" dirty="0"/>
          </a:p>
          <a:p>
            <a:r>
              <a:rPr lang="en-US" dirty="0"/>
              <a:t>Python is interpreted (usually) </a:t>
            </a:r>
          </a:p>
          <a:p>
            <a:pPr lvl="1"/>
            <a:r>
              <a:rPr lang="en-US" dirty="0"/>
              <a:t>Compiled python</a:t>
            </a:r>
          </a:p>
          <a:p>
            <a:pPr lvl="1"/>
            <a:r>
              <a:rPr lang="en-US" dirty="0"/>
              <a:t>Libraries: OpenCV, TensorFlow</a:t>
            </a:r>
          </a:p>
          <a:p>
            <a:pPr lvl="1"/>
            <a:r>
              <a:rPr lang="en-US" dirty="0" err="1"/>
              <a:t>MicroPython</a:t>
            </a:r>
            <a:r>
              <a:rPr lang="en-US" dirty="0"/>
              <a:t>, CircuitPython</a:t>
            </a:r>
          </a:p>
        </p:txBody>
      </p:sp>
      <p:sp>
        <p:nvSpPr>
          <p:cNvPr id="4" name="Content Placeholder 3">
            <a:extLst>
              <a:ext uri="{FF2B5EF4-FFF2-40B4-BE49-F238E27FC236}">
                <a16:creationId xmlns:a16="http://schemas.microsoft.com/office/drawing/2014/main" id="{657EB511-E826-4FE6-B8E3-297A5873ACB7}"/>
              </a:ext>
            </a:extLst>
          </p:cNvPr>
          <p:cNvSpPr>
            <a:spLocks noGrp="1"/>
          </p:cNvSpPr>
          <p:nvPr>
            <p:ph sz="half" idx="2"/>
          </p:nvPr>
        </p:nvSpPr>
        <p:spPr>
          <a:xfrm>
            <a:off x="6172200" y="1825625"/>
            <a:ext cx="5181600" cy="4351338"/>
          </a:xfrm>
          <a:ln>
            <a:solidFill>
              <a:schemeClr val="accent1"/>
            </a:solidFill>
          </a:ln>
        </p:spPr>
        <p:txBody>
          <a:bodyPr>
            <a:normAutofit lnSpcReduction="10000"/>
          </a:bodyPr>
          <a:lstStyle/>
          <a:p>
            <a:pPr marL="0" indent="0">
              <a:buNone/>
            </a:pPr>
            <a:endParaRPr lang="en-US" sz="2400">
              <a:solidFill>
                <a:srgbClr val="0000FF"/>
              </a:solidFill>
              <a:latin typeface="Consolas" panose="020B0609020204030204" pitchFamily="49" charset="0"/>
            </a:endParaRPr>
          </a:p>
          <a:p>
            <a:pPr marL="0" indent="0">
              <a:buNone/>
            </a:pPr>
            <a:r>
              <a:rPr lang="en-US" sz="2400">
                <a:solidFill>
                  <a:srgbClr val="0000FF"/>
                </a:solidFill>
                <a:latin typeface="Consolas" panose="020B0609020204030204" pitchFamily="49" charset="0"/>
              </a:rPr>
              <a:t>int</a:t>
            </a:r>
            <a:r>
              <a:rPr lang="en-US" sz="2400">
                <a:solidFill>
                  <a:srgbClr val="000000"/>
                </a:solidFill>
                <a:latin typeface="Consolas" panose="020B0609020204030204" pitchFamily="49" charset="0"/>
              </a:rPr>
              <a:t> addTo(</a:t>
            </a:r>
            <a:r>
              <a:rPr lang="en-US" sz="2400">
                <a:solidFill>
                  <a:srgbClr val="0000FF"/>
                </a:solidFill>
                <a:latin typeface="Consolas" panose="020B0609020204030204" pitchFamily="49" charset="0"/>
              </a:rPr>
              <a:t>int</a:t>
            </a:r>
            <a:r>
              <a:rPr lang="en-US" sz="2400">
                <a:solidFill>
                  <a:srgbClr val="000000"/>
                </a:solidFill>
                <a:latin typeface="Consolas" panose="020B0609020204030204" pitchFamily="49" charset="0"/>
              </a:rPr>
              <a:t> n) {</a:t>
            </a:r>
          </a:p>
          <a:p>
            <a:pPr marL="0" indent="0">
              <a:buNone/>
            </a:pPr>
            <a:r>
              <a:rPr lang="en-US" sz="2400">
                <a:solidFill>
                  <a:srgbClr val="0000FF"/>
                </a:solidFill>
                <a:latin typeface="Consolas" panose="020B0609020204030204" pitchFamily="49" charset="0"/>
              </a:rPr>
              <a:t>   int</a:t>
            </a:r>
            <a:r>
              <a:rPr lang="en-US" sz="2400">
                <a:solidFill>
                  <a:srgbClr val="000000"/>
                </a:solidFill>
                <a:latin typeface="Consolas" panose="020B0609020204030204" pitchFamily="49" charset="0"/>
              </a:rPr>
              <a:t> i;</a:t>
            </a:r>
          </a:p>
          <a:p>
            <a:pPr marL="0" indent="0">
              <a:buNone/>
            </a:pPr>
            <a:r>
              <a:rPr lang="en-US" sz="2400">
                <a:solidFill>
                  <a:srgbClr val="0000FF"/>
                </a:solidFill>
                <a:latin typeface="Consolas" panose="020B0609020204030204" pitchFamily="49" charset="0"/>
              </a:rPr>
              <a:t>   int</a:t>
            </a:r>
            <a:r>
              <a:rPr lang="en-US" sz="2400">
                <a:solidFill>
                  <a:srgbClr val="000000"/>
                </a:solidFill>
                <a:latin typeface="Consolas" panose="020B0609020204030204" pitchFamily="49" charset="0"/>
              </a:rPr>
              <a:t> j=</a:t>
            </a:r>
            <a:r>
              <a:rPr lang="en-US" sz="2400">
                <a:solidFill>
                  <a:srgbClr val="09885A"/>
                </a:solidFill>
                <a:latin typeface="Consolas" panose="020B0609020204030204" pitchFamily="49" charset="0"/>
              </a:rPr>
              <a:t>0</a:t>
            </a:r>
            <a:r>
              <a:rPr lang="en-US" sz="2400">
                <a:solidFill>
                  <a:srgbClr val="000000"/>
                </a:solidFill>
                <a:latin typeface="Consolas" panose="020B0609020204030204" pitchFamily="49" charset="0"/>
              </a:rPr>
              <a:t>;</a:t>
            </a:r>
          </a:p>
          <a:p>
            <a:pPr marL="0" indent="0">
              <a:buNone/>
            </a:pPr>
            <a:r>
              <a:rPr lang="en-US" sz="2400">
                <a:solidFill>
                  <a:srgbClr val="0000FF"/>
                </a:solidFill>
                <a:latin typeface="Consolas" panose="020B0609020204030204" pitchFamily="49" charset="0"/>
              </a:rPr>
              <a:t>   for</a:t>
            </a:r>
            <a:r>
              <a:rPr lang="en-US" sz="2400">
                <a:solidFill>
                  <a:srgbClr val="000000"/>
                </a:solidFill>
                <a:latin typeface="Consolas" panose="020B0609020204030204" pitchFamily="49" charset="0"/>
              </a:rPr>
              <a:t> (i = </a:t>
            </a:r>
            <a:r>
              <a:rPr lang="en-US" sz="2400">
                <a:solidFill>
                  <a:srgbClr val="09885A"/>
                </a:solidFill>
                <a:latin typeface="Consolas" panose="020B0609020204030204" pitchFamily="49" charset="0"/>
              </a:rPr>
              <a:t>0</a:t>
            </a:r>
            <a:r>
              <a:rPr lang="en-US" sz="2400">
                <a:solidFill>
                  <a:srgbClr val="000000"/>
                </a:solidFill>
                <a:latin typeface="Consolas" panose="020B0609020204030204" pitchFamily="49" charset="0"/>
              </a:rPr>
              <a:t>; i &lt; n; i++) {</a:t>
            </a:r>
          </a:p>
          <a:p>
            <a:pPr marL="0" indent="0">
              <a:buNone/>
            </a:pPr>
            <a:r>
              <a:rPr lang="en-US" sz="2400">
                <a:solidFill>
                  <a:srgbClr val="000000"/>
                </a:solidFill>
                <a:latin typeface="Consolas" panose="020B0609020204030204" pitchFamily="49" charset="0"/>
              </a:rPr>
              <a:t>         j += i;</a:t>
            </a:r>
          </a:p>
          <a:p>
            <a:pPr marL="0" indent="0">
              <a:buNone/>
            </a:pPr>
            <a:r>
              <a:rPr lang="en-US" sz="2400">
                <a:solidFill>
                  <a:srgbClr val="000000"/>
                </a:solidFill>
                <a:latin typeface="Consolas" panose="020B0609020204030204" pitchFamily="49" charset="0"/>
              </a:rPr>
              <a:t>   }</a:t>
            </a:r>
          </a:p>
          <a:p>
            <a:pPr marL="0" indent="0">
              <a:buNone/>
            </a:pPr>
            <a:r>
              <a:rPr lang="en-US" sz="2400">
                <a:solidFill>
                  <a:srgbClr val="0000FF"/>
                </a:solidFill>
                <a:latin typeface="Consolas" panose="020B0609020204030204" pitchFamily="49" charset="0"/>
              </a:rPr>
              <a:t>   return</a:t>
            </a:r>
            <a:r>
              <a:rPr lang="en-US" sz="2400">
                <a:solidFill>
                  <a:srgbClr val="000000"/>
                </a:solidFill>
                <a:latin typeface="Consolas" panose="020B0609020204030204" pitchFamily="49" charset="0"/>
              </a:rPr>
              <a:t> j;</a:t>
            </a:r>
          </a:p>
          <a:p>
            <a:pPr marL="0" indent="0">
              <a:buNone/>
            </a:pPr>
            <a:r>
              <a:rPr lang="en-US" sz="2400">
                <a:solidFill>
                  <a:srgbClr val="000000"/>
                </a:solidFill>
                <a:latin typeface="Consolas" panose="020B0609020204030204" pitchFamily="49" charset="0"/>
              </a:rPr>
              <a:t>} </a:t>
            </a:r>
          </a:p>
          <a:p>
            <a:pPr marL="0" indent="0">
              <a:buNone/>
            </a:pPr>
            <a:endParaRPr lang="en-US" sz="2400" dirty="0"/>
          </a:p>
        </p:txBody>
      </p:sp>
    </p:spTree>
    <p:extLst>
      <p:ext uri="{BB962C8B-B14F-4D97-AF65-F5344CB8AC3E}">
        <p14:creationId xmlns:p14="http://schemas.microsoft.com/office/powerpoint/2010/main" val="215820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6C32-7B8A-4E3B-B6E0-81386DABFAA4}"/>
              </a:ext>
            </a:extLst>
          </p:cNvPr>
          <p:cNvSpPr>
            <a:spLocks noGrp="1"/>
          </p:cNvSpPr>
          <p:nvPr>
            <p:ph type="title"/>
          </p:nvPr>
        </p:nvSpPr>
        <p:spPr>
          <a:xfrm>
            <a:off x="762000" y="803325"/>
            <a:ext cx="5916201" cy="1325563"/>
          </a:xfrm>
        </p:spPr>
        <p:txBody>
          <a:bodyPr>
            <a:normAutofit/>
          </a:bodyPr>
          <a:lstStyle/>
          <a:p>
            <a:r>
              <a:rPr lang="en-US" dirty="0"/>
              <a:t>Optimize the bottlenecks</a:t>
            </a:r>
          </a:p>
        </p:txBody>
      </p:sp>
      <p:sp>
        <p:nvSpPr>
          <p:cNvPr id="12" name="Content Placeholder 11">
            <a:extLst>
              <a:ext uri="{FF2B5EF4-FFF2-40B4-BE49-F238E27FC236}">
                <a16:creationId xmlns:a16="http://schemas.microsoft.com/office/drawing/2014/main" id="{B0602425-5121-477A-BAB1-D9E75ABE7FBE}"/>
              </a:ext>
            </a:extLst>
          </p:cNvPr>
          <p:cNvSpPr>
            <a:spLocks noGrp="1"/>
          </p:cNvSpPr>
          <p:nvPr>
            <p:ph idx="1"/>
          </p:nvPr>
        </p:nvSpPr>
        <p:spPr>
          <a:xfrm>
            <a:off x="762000" y="2279018"/>
            <a:ext cx="5314543" cy="3375920"/>
          </a:xfrm>
        </p:spPr>
        <p:txBody>
          <a:bodyPr anchor="t">
            <a:normAutofit/>
          </a:bodyPr>
          <a:lstStyle/>
          <a:p>
            <a:r>
              <a:rPr lang="en-US" sz="3600" dirty="0"/>
              <a:t>Identify bottlenecks</a:t>
            </a:r>
          </a:p>
          <a:p>
            <a:r>
              <a:rPr lang="en-US" sz="3600" dirty="0"/>
              <a:t>Profiling code</a:t>
            </a:r>
          </a:p>
          <a:p>
            <a:r>
              <a:rPr lang="en-US" sz="3600" dirty="0"/>
              <a:t>Comparing algorithms</a:t>
            </a:r>
          </a:p>
          <a:p>
            <a:r>
              <a:rPr lang="en-US" sz="3600" dirty="0"/>
              <a:t>Ignore non-essentials</a:t>
            </a:r>
          </a:p>
        </p:txBody>
      </p:sp>
      <p:sp>
        <p:nvSpPr>
          <p:cNvPr id="15"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6" descr="Jar full of coins with a tight bottleneck">
            <a:extLst>
              <a:ext uri="{FF2B5EF4-FFF2-40B4-BE49-F238E27FC236}">
                <a16:creationId xmlns:a16="http://schemas.microsoft.com/office/drawing/2014/main" id="{DB5FDE81-AA81-4BA2-9BB8-9FF92FBB57E6}"/>
              </a:ext>
            </a:extLst>
          </p:cNvPr>
          <p:cNvPicPr>
            <a:picLocks noChangeAspect="1"/>
          </p:cNvPicPr>
          <p:nvPr/>
        </p:nvPicPr>
        <p:blipFill rotWithShape="1">
          <a:blip r:embed="rId3">
            <a:extLst>
              <a:ext uri="{28A0092B-C50C-407E-A947-70E740481C1C}">
                <a14:useLocalDpi xmlns:a14="http://schemas.microsoft.com/office/drawing/2010/main" val="0"/>
              </a:ext>
            </a:extLst>
          </a:blip>
          <a:srcRect l="15373" r="1558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9733259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CD9F-3559-49DD-8F18-7110B418849B}"/>
              </a:ext>
            </a:extLst>
          </p:cNvPr>
          <p:cNvSpPr>
            <a:spLocks noGrp="1"/>
          </p:cNvSpPr>
          <p:nvPr>
            <p:ph type="title"/>
          </p:nvPr>
        </p:nvSpPr>
        <p:spPr/>
        <p:txBody>
          <a:bodyPr/>
          <a:lstStyle/>
          <a:p>
            <a:r>
              <a:rPr lang="en-US" dirty="0"/>
              <a:t>Profiling via Print</a:t>
            </a:r>
          </a:p>
        </p:txBody>
      </p:sp>
      <p:sp>
        <p:nvSpPr>
          <p:cNvPr id="3" name="Content Placeholder 2">
            <a:extLst>
              <a:ext uri="{FF2B5EF4-FFF2-40B4-BE49-F238E27FC236}">
                <a16:creationId xmlns:a16="http://schemas.microsoft.com/office/drawing/2014/main" id="{45A8D29B-4932-45A0-BB5B-FF571677C5AA}"/>
              </a:ext>
            </a:extLst>
          </p:cNvPr>
          <p:cNvSpPr>
            <a:spLocks noGrp="1"/>
          </p:cNvSpPr>
          <p:nvPr>
            <p:ph idx="1"/>
          </p:nvPr>
        </p:nvSpPr>
        <p:spPr/>
        <p:txBody>
          <a:bodyPr>
            <a:normAutofit/>
          </a:bodyPr>
          <a:lstStyle/>
          <a:p>
            <a:r>
              <a:rPr lang="en-US" dirty="0"/>
              <a:t>Let’s look at opt_timers.py</a:t>
            </a:r>
          </a:p>
          <a:p>
            <a:r>
              <a:rPr lang="en-US" dirty="0"/>
              <a:t>Verify </a:t>
            </a:r>
            <a:r>
              <a:rPr lang="en-US" dirty="0" err="1"/>
              <a:t>StackOverflow</a:t>
            </a:r>
            <a:r>
              <a:rPr lang="en-US" dirty="0"/>
              <a:t> code works, at least to 100 digits</a:t>
            </a:r>
          </a:p>
          <a:p>
            <a:r>
              <a:rPr lang="en-US" dirty="0"/>
              <a:t>Note! Prints are outside timed areas</a:t>
            </a:r>
          </a:p>
          <a:p>
            <a:r>
              <a:rPr lang="en-US" dirty="0"/>
              <a:t>Run tests 1-4 to show how timing works </a:t>
            </a:r>
          </a:p>
          <a:p>
            <a:endParaRPr lang="en-US" dirty="0"/>
          </a:p>
          <a:p>
            <a:endParaRPr lang="en-US" dirty="0"/>
          </a:p>
          <a:p>
            <a:endParaRPr lang="en-US" dirty="0"/>
          </a:p>
          <a:p>
            <a:r>
              <a:rPr lang="en-US" dirty="0"/>
              <a:t>Choose an algorithm: obviously </a:t>
            </a:r>
            <a:r>
              <a:rPr lang="en-US" dirty="0" err="1"/>
              <a:t>so_cdlane</a:t>
            </a:r>
            <a:endParaRPr lang="en-US" dirty="0"/>
          </a:p>
          <a:p>
            <a:endParaRPr lang="en-US" dirty="0"/>
          </a:p>
        </p:txBody>
      </p:sp>
      <p:pic>
        <p:nvPicPr>
          <p:cNvPr id="1026" name="Picture 2" descr="https://pbs.twimg.com/media/D-Kp-q1UEAAguKR.png">
            <a:extLst>
              <a:ext uri="{FF2B5EF4-FFF2-40B4-BE49-F238E27FC236}">
                <a16:creationId xmlns:a16="http://schemas.microsoft.com/office/drawing/2014/main" id="{662BEAF0-DD2B-4CD1-8759-E757A9492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675" y="3896832"/>
            <a:ext cx="62865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70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6747E-4988-4795-938E-426B660B7EC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Built in profiler</a:t>
            </a:r>
          </a:p>
        </p:txBody>
      </p:sp>
      <p:sp>
        <p:nvSpPr>
          <p:cNvPr id="3" name="Content Placeholder 2">
            <a:extLst>
              <a:ext uri="{FF2B5EF4-FFF2-40B4-BE49-F238E27FC236}">
                <a16:creationId xmlns:a16="http://schemas.microsoft.com/office/drawing/2014/main" id="{E1C6A017-A8A1-4155-B786-DDEEA251EC42}"/>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Command line or in code</a:t>
            </a:r>
          </a:p>
          <a:p>
            <a:r>
              <a:rPr lang="en-US" sz="2000" dirty="0">
                <a:solidFill>
                  <a:schemeClr val="bg1"/>
                </a:solidFill>
              </a:rPr>
              <a:t>Wall of statistics</a:t>
            </a:r>
          </a:p>
          <a:p>
            <a:r>
              <a:rPr lang="en-US" sz="2000" dirty="0">
                <a:solidFill>
                  <a:schemeClr val="bg1"/>
                </a:solidFill>
              </a:rPr>
              <a:t>Mostly look at cumulative</a:t>
            </a:r>
          </a:p>
          <a:p>
            <a:r>
              <a:rPr lang="en-US" sz="2000" dirty="0">
                <a:solidFill>
                  <a:schemeClr val="bg1"/>
                </a:solidFill>
              </a:rPr>
              <a:t>Look at bottlenecks!</a:t>
            </a:r>
          </a:p>
        </p:txBody>
      </p:sp>
      <p:pic>
        <p:nvPicPr>
          <p:cNvPr id="4" name="Picture 3">
            <a:hlinkClick r:id="rId3"/>
            <a:extLst>
              <a:ext uri="{FF2B5EF4-FFF2-40B4-BE49-F238E27FC236}">
                <a16:creationId xmlns:a16="http://schemas.microsoft.com/office/drawing/2014/main" id="{A8F8E4BB-D828-4C95-A120-C9CEF8EBB0A1}"/>
              </a:ext>
            </a:extLst>
          </p:cNvPr>
          <p:cNvPicPr>
            <a:picLocks noChangeAspect="1"/>
          </p:cNvPicPr>
          <p:nvPr/>
        </p:nvPicPr>
        <p:blipFill>
          <a:blip r:embed="rId4"/>
          <a:stretch>
            <a:fillRect/>
          </a:stretch>
        </p:blipFill>
        <p:spPr>
          <a:xfrm>
            <a:off x="5297763" y="723243"/>
            <a:ext cx="6250769" cy="5250646"/>
          </a:xfrm>
          <a:prstGeom prst="rect">
            <a:avLst/>
          </a:prstGeom>
        </p:spPr>
      </p:pic>
    </p:spTree>
    <p:extLst>
      <p:ext uri="{BB962C8B-B14F-4D97-AF65-F5344CB8AC3E}">
        <p14:creationId xmlns:p14="http://schemas.microsoft.com/office/powerpoint/2010/main" val="11979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7D31-3165-4D8D-8D4D-CA40766DF203}"/>
              </a:ext>
            </a:extLst>
          </p:cNvPr>
          <p:cNvSpPr>
            <a:spLocks noGrp="1"/>
          </p:cNvSpPr>
          <p:nvPr>
            <p:ph type="title"/>
          </p:nvPr>
        </p:nvSpPr>
        <p:spPr/>
        <p:txBody>
          <a:bodyPr/>
          <a:lstStyle/>
          <a:p>
            <a:r>
              <a:rPr lang="en-US" dirty="0"/>
              <a:t>Visualize Whirled Statistics</a:t>
            </a:r>
          </a:p>
        </p:txBody>
      </p:sp>
      <p:sp>
        <p:nvSpPr>
          <p:cNvPr id="3" name="Content Placeholder 2">
            <a:extLst>
              <a:ext uri="{FF2B5EF4-FFF2-40B4-BE49-F238E27FC236}">
                <a16:creationId xmlns:a16="http://schemas.microsoft.com/office/drawing/2014/main" id="{231290F6-567D-4105-AA58-A1F5ABD12C4A}"/>
              </a:ext>
            </a:extLst>
          </p:cNvPr>
          <p:cNvSpPr>
            <a:spLocks noGrp="1"/>
          </p:cNvSpPr>
          <p:nvPr>
            <p:ph idx="1"/>
          </p:nvPr>
        </p:nvSpPr>
        <p:spPr/>
        <p:txBody>
          <a:bodyPr/>
          <a:lstStyle/>
          <a:p>
            <a:r>
              <a:rPr lang="en-US" dirty="0" err="1"/>
              <a:t>sud</a:t>
            </a:r>
            <a:r>
              <a:rPr lang="en-US" dirty="0"/>
              <a:t> </a:t>
            </a:r>
          </a:p>
        </p:txBody>
      </p:sp>
    </p:spTree>
    <p:extLst>
      <p:ext uri="{BB962C8B-B14F-4D97-AF65-F5344CB8AC3E}">
        <p14:creationId xmlns:p14="http://schemas.microsoft.com/office/powerpoint/2010/main" val="283035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AD84-4F8D-4010-BA50-49FBCDC85845}"/>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Threads, why did it have to be threads?</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Rock with fossilized worm trails">
            <a:extLst>
              <a:ext uri="{FF2B5EF4-FFF2-40B4-BE49-F238E27FC236}">
                <a16:creationId xmlns:a16="http://schemas.microsoft.com/office/drawing/2014/main" id="{CFDF758C-4869-4ECE-8D60-03FDDDD6572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10" r="358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64744355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TotalTime>
  <Words>1280</Words>
  <Application>Microsoft Office PowerPoint</Application>
  <PresentationFormat>Widescreen</PresentationFormat>
  <Paragraphs>198</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Consolas</vt:lpstr>
      <vt:lpstr>Office Theme</vt:lpstr>
      <vt:lpstr>Optimizing Python</vt:lpstr>
      <vt:lpstr>Why? Why are you optimizing? Why optimize Python? </vt:lpstr>
      <vt:lpstr>What does it all mean?</vt:lpstr>
      <vt:lpstr>Interpreted, not compiled</vt:lpstr>
      <vt:lpstr>Optimize the bottlenecks</vt:lpstr>
      <vt:lpstr>Profiling via Print</vt:lpstr>
      <vt:lpstr>Built in profiler</vt:lpstr>
      <vt:lpstr>Visualize Whirled Statistics</vt:lpstr>
      <vt:lpstr>Threads, why did it have to be threads?</vt:lpstr>
      <vt:lpstr>Deterministic vs Statistic</vt:lpstr>
      <vt:lpstr>Statistical Profilers </vt:lpstr>
      <vt:lpstr>Linux tools?</vt:lpstr>
      <vt:lpstr>GPIOs and oscilloscopes</vt:lpstr>
      <vt:lpstr>What does it all mean?</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Python</dc:title>
  <dc:creator>elecia</dc:creator>
  <cp:lastModifiedBy>elecia</cp:lastModifiedBy>
  <cp:revision>6</cp:revision>
  <dcterms:created xsi:type="dcterms:W3CDTF">2019-07-10T22:45:33Z</dcterms:created>
  <dcterms:modified xsi:type="dcterms:W3CDTF">2019-07-11T15:10:57Z</dcterms:modified>
</cp:coreProperties>
</file>